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5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7" r:id="rId49"/>
    <p:sldId id="305" r:id="rId50"/>
    <p:sldId id="303" r:id="rId51"/>
    <p:sldId id="306" r:id="rId52"/>
  </p:sldIdLst>
  <p:sldSz cx="18288000" cy="10287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9525" cap="flat">
              <a:solidFill>
                <a:srgbClr val="000000"/>
              </a:solidFill>
              <a:prstDash val="solid"/>
              <a:round/>
            </a:ln>
          </a:left>
          <a:right>
            <a:ln w="9525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9525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9525" cap="flat">
              <a:solidFill>
                <a:srgbClr val="000000"/>
              </a:solidFill>
              <a:prstDash val="solid"/>
              <a:round/>
            </a:ln>
          </a:top>
          <a:bottom>
            <a:ln w="9525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0000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/>
      <a:tcStyle>
        <a:tcBdr/>
        <a:fill>
          <a:solidFill>
            <a:srgbClr val="E8ECF4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/>
      <a:tcStyle>
        <a:tcBdr/>
        <a:fill>
          <a:solidFill>
            <a:srgbClr val="EFF3E9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/>
      <a:tcStyle>
        <a:tcBdr/>
        <a:fill>
          <a:solidFill>
            <a:srgbClr val="FDEE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239"/>
    <p:restoredTop sz="94680"/>
  </p:normalViewPr>
  <p:slideViewPr>
    <p:cSldViewPr snapToGrid="0">
      <p:cViewPr varScale="1">
        <p:scale>
          <a:sx n="72" d="100"/>
          <a:sy n="72" d="100"/>
        </p:scale>
        <p:origin x="852" y="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ko-KR"/>
  <c:roundedCorners val="0"/>
  <c:style val="2"/>
  <c:chart>
    <c:autoTitleDeleted val="1"/>
    <c:plotArea>
      <c:layout>
        <c:manualLayout>
          <c:layoutTarget val="inner"/>
          <c:xMode val="edge"/>
          <c:yMode val="edge"/>
          <c:x val="2.7624300000000001E-2"/>
          <c:y val="2.6327199999999999E-2"/>
          <c:w val="0.96737600000000001"/>
          <c:h val="0.86803900000000001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오프라인</c:v>
                </c:pt>
              </c:strCache>
            </c:strRef>
          </c:tx>
          <c:spPr>
            <a:solidFill>
              <a:srgbClr val="31859C"/>
            </a:solidFill>
            <a:ln w="12700" cap="flat">
              <a:noFill/>
              <a:miter lim="400000"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2017년</c:v>
                </c:pt>
                <c:pt idx="1">
                  <c:v>2023년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83</c:v>
                </c:pt>
                <c:pt idx="1">
                  <c:v>70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80A-BB4C-A27F-DC213EF9DF8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온라인</c:v>
                </c:pt>
              </c:strCache>
            </c:strRef>
          </c:tx>
          <c:spPr>
            <a:solidFill>
              <a:schemeClr val="accent5"/>
            </a:solidFill>
            <a:ln w="12700" cap="flat">
              <a:noFill/>
              <a:miter lim="400000"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2017년</c:v>
                </c:pt>
                <c:pt idx="1">
                  <c:v>2023년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17</c:v>
                </c:pt>
                <c:pt idx="1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80A-BB4C-A27F-DC213EF9DF8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65"/>
        <c:overlap val="100"/>
        <c:axId val="2094734552"/>
        <c:axId val="2094734553"/>
      </c:barChart>
      <c:catAx>
        <c:axId val="2094734552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 rot="0"/>
          <a:lstStyle/>
          <a:p>
            <a:pPr>
              <a:defRPr sz="1100" b="0" i="0" u="none" strike="noStrike">
                <a:solidFill>
                  <a:srgbClr val="595959"/>
                </a:solidFill>
                <a:latin typeface="Calibri"/>
              </a:defRPr>
            </a:pPr>
            <a:endParaRPr lang="ko-KR"/>
          </a:p>
        </c:txPr>
        <c:crossAx val="2094734553"/>
        <c:crosses val="autoZero"/>
        <c:auto val="1"/>
        <c:lblAlgn val="ctr"/>
        <c:lblOffset val="100"/>
        <c:noMultiLvlLbl val="1"/>
      </c:catAx>
      <c:valAx>
        <c:axId val="2094734553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numFmt formatCode="0" sourceLinked="0"/>
        <c:majorTickMark val="none"/>
        <c:minorTickMark val="none"/>
        <c:tickLblPos val="none"/>
        <c:spPr>
          <a:ln w="12700" cap="flat">
            <a:noFill/>
            <a:prstDash val="solid"/>
            <a:round/>
          </a:ln>
        </c:spPr>
        <c:txPr>
          <a:bodyPr rot="0"/>
          <a:lstStyle/>
          <a:p>
            <a:pPr>
              <a:defRPr sz="1000" b="0" i="0" u="none" strike="noStrike">
                <a:solidFill>
                  <a:srgbClr val="000000"/>
                </a:solidFill>
                <a:latin typeface="Calibri"/>
              </a:defRPr>
            </a:pPr>
            <a:endParaRPr lang="ko-KR"/>
          </a:p>
        </c:txPr>
        <c:crossAx val="2094734552"/>
        <c:crosses val="autoZero"/>
        <c:crossBetween val="between"/>
        <c:majorUnit val="25"/>
        <c:minorUnit val="12.5"/>
      </c:valAx>
      <c:spPr>
        <a:noFill/>
        <a:ln w="12700" cap="flat">
          <a:noFill/>
          <a:miter lim="400000"/>
        </a:ln>
        <a:effectLst/>
      </c:spPr>
    </c:plotArea>
    <c:legend>
      <c:legendPos val="b"/>
      <c:layout>
        <c:manualLayout>
          <c:xMode val="edge"/>
          <c:yMode val="edge"/>
          <c:x val="0.43407000000000001"/>
          <c:y val="0.92275399999999996"/>
          <c:w val="0.17679600000000001"/>
          <c:h val="7.7245499999999995E-2"/>
        </c:manualLayout>
      </c:layout>
      <c:overlay val="1"/>
      <c:spPr>
        <a:noFill/>
        <a:ln w="12700" cap="flat">
          <a:noFill/>
          <a:miter lim="400000"/>
        </a:ln>
        <a:effectLst/>
      </c:spPr>
      <c:txPr>
        <a:bodyPr rot="0"/>
        <a:lstStyle/>
        <a:p>
          <a:pPr>
            <a:defRPr sz="1100" b="0" i="0" u="none" strike="noStrike">
              <a:solidFill>
                <a:srgbClr val="595959"/>
              </a:solidFill>
              <a:latin typeface="Calibri"/>
            </a:defRPr>
          </a:pPr>
          <a:endParaRPr lang="ko-KR"/>
        </a:p>
      </c:txPr>
    </c:legend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92" name="Shape 9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굴림" panose="020B0600000101010101" pitchFamily="50" charset="-127"/>
        <a:ea typeface="굴림" panose="020B0600000101010101" pitchFamily="50" charset="-127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136" name="Shape 13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4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Shape 400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401" name="Shape 40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19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Shape 436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437" name="Shape 43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15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Shape 45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454" name="Shape 45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15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Shape 484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485" name="Shape 48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15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Shape 518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519" name="Shape 51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15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Shape 54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544" name="Shape 54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15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Shape 584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585" name="Shape 58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15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Shape 609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610" name="Shape 61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15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Shape 634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635" name="Shape 63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15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Shape 656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657" name="Shape 65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15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163" name="Shape 16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6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Shape 675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676" name="Shape 67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15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Shape 705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706" name="Shape 70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15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Shape 730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731" name="Shape 73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15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Shape 758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759" name="Shape 75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15</a:t>
            </a: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Shape 78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782" name="Shape 78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15</a:t>
            </a: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Shape 80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803" name="Shape 80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15</a:t>
            </a: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Shape 820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821" name="Shape 82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15</a:t>
            </a: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Shape 846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847" name="Shape 84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15</a:t>
            </a: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Shape 860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861" name="Shape 86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15</a:t>
            </a: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Shape 888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889" name="Shape 88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15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184" name="Shape 18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7</a:t>
            </a: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Shape 918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919" name="Shape 91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15</a:t>
            </a: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Shape 936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937" name="Shape 93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15</a:t>
            </a: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Shape 964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965" name="Shape 96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15</a:t>
            </a: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Shape 98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982" name="Shape 98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15</a:t>
            </a: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Shape 100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1003" name="Shape 100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15</a:t>
            </a: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Shape 1025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1026" name="Shape 102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15</a:t>
            </a: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Shape 104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1044" name="Shape 104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15</a:t>
            </a: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Shape 1056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1057" name="Shape 105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15</a:t>
            </a: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Shape 1074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1075" name="Shape 107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15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225" name="Shape 22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22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239" name="Shape 23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22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263" name="Shape 26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22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289" name="Shape 28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10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Shape 38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383" name="Shape 38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13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Shape 39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394" name="Shape 39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19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텍스트"/>
          <p:cNvSpPr txBox="1">
            <a:spLocks noGrp="1"/>
          </p:cNvSpPr>
          <p:nvPr>
            <p:ph type="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dirty="0" err="1"/>
              <a:t>제목</a:t>
            </a:r>
            <a:r>
              <a:rPr dirty="0"/>
              <a:t> </a:t>
            </a:r>
            <a:r>
              <a:rPr dirty="0" err="1"/>
              <a:t>텍스트</a:t>
            </a:r>
            <a:endParaRPr dirty="0"/>
          </a:p>
        </p:txBody>
      </p:sp>
      <p:sp>
        <p:nvSpPr>
          <p:cNvPr id="12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1pPr>
            <a:lvl2pPr marL="0" indent="457200" algn="ctr">
              <a:buSzTx/>
              <a:buFontTx/>
              <a:buNone/>
              <a:defRPr>
                <a:solidFill>
                  <a:srgbClr val="888888"/>
                </a:solidFill>
              </a:defRPr>
            </a:lvl2pPr>
            <a:lvl3pPr marL="0" indent="914400" algn="ctr">
              <a:buSzTx/>
              <a:buFontTx/>
              <a:buNone/>
              <a:defRPr>
                <a:solidFill>
                  <a:srgbClr val="888888"/>
                </a:solidFill>
              </a:defRPr>
            </a:lvl3pPr>
            <a:lvl4pPr marL="0" indent="1371600" algn="ctr">
              <a:buSzTx/>
              <a:buFontTx/>
              <a:buNone/>
              <a:defRPr>
                <a:solidFill>
                  <a:srgbClr val="888888"/>
                </a:solidFill>
              </a:defRPr>
            </a:lvl4pPr>
            <a:lvl5pPr marL="0" indent="1828800" algn="ctr">
              <a:buSzTx/>
              <a:buFontTx/>
              <a:buNone/>
              <a:defRPr>
                <a:solidFill>
                  <a:srgbClr val="888888"/>
                </a:solidFill>
              </a:defRPr>
            </a:lvl5pPr>
          </a:lstStyle>
          <a:p>
            <a:r>
              <a:rPr dirty="0" err="1"/>
              <a:t>본문</a:t>
            </a:r>
            <a:r>
              <a:rPr dirty="0"/>
              <a:t> 첫 </a:t>
            </a:r>
            <a:r>
              <a:rPr dirty="0" err="1"/>
              <a:t>번째</a:t>
            </a:r>
            <a:r>
              <a:rPr dirty="0"/>
              <a:t> 줄</a:t>
            </a:r>
          </a:p>
          <a:p>
            <a:pPr lvl="1"/>
            <a:r>
              <a:rPr dirty="0" err="1"/>
              <a:t>본문</a:t>
            </a:r>
            <a:r>
              <a:rPr dirty="0"/>
              <a:t> 두 </a:t>
            </a:r>
            <a:r>
              <a:rPr dirty="0" err="1"/>
              <a:t>번째</a:t>
            </a:r>
            <a:r>
              <a:rPr dirty="0"/>
              <a:t> 줄</a:t>
            </a:r>
          </a:p>
          <a:p>
            <a:pPr lvl="2"/>
            <a:r>
              <a:rPr dirty="0" err="1"/>
              <a:t>본문</a:t>
            </a:r>
            <a:r>
              <a:rPr dirty="0"/>
              <a:t> 세 </a:t>
            </a:r>
            <a:r>
              <a:rPr dirty="0" err="1"/>
              <a:t>번째</a:t>
            </a:r>
            <a:r>
              <a:rPr dirty="0"/>
              <a:t> 줄</a:t>
            </a:r>
          </a:p>
          <a:p>
            <a:pPr lvl="3"/>
            <a:r>
              <a:rPr dirty="0" err="1"/>
              <a:t>본문</a:t>
            </a:r>
            <a:r>
              <a:rPr dirty="0"/>
              <a:t> 네 </a:t>
            </a:r>
            <a:r>
              <a:rPr dirty="0" err="1"/>
              <a:t>번째</a:t>
            </a:r>
            <a:r>
              <a:rPr dirty="0"/>
              <a:t> 줄</a:t>
            </a:r>
          </a:p>
          <a:p>
            <a:pPr lvl="4"/>
            <a:r>
              <a:rPr dirty="0" err="1"/>
              <a:t>본문</a:t>
            </a:r>
            <a:r>
              <a:rPr dirty="0"/>
              <a:t> </a:t>
            </a:r>
            <a:r>
              <a:rPr dirty="0" err="1"/>
              <a:t>다섯</a:t>
            </a:r>
            <a:r>
              <a:rPr dirty="0"/>
              <a:t> </a:t>
            </a:r>
            <a:r>
              <a:rPr dirty="0" err="1"/>
              <a:t>번째</a:t>
            </a:r>
            <a:r>
              <a:rPr dirty="0"/>
              <a:t> 줄</a:t>
            </a:r>
          </a:p>
        </p:txBody>
      </p:sp>
      <p:sp>
        <p:nvSpPr>
          <p:cNvPr id="13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86CB4B4D-7CA3-9044-876B-883B54F8677D}" type="slidenum">
              <a:rPr lang="en-US" altLang="ko-KR" smtClean="0"/>
              <a:pPr/>
              <a:t>‹#›</a:t>
            </a:fld>
            <a:endParaRPr lang="en-US" altLang="ko-KR" dirty="0"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제목 텍스트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dirty="0" err="1"/>
              <a:t>제목</a:t>
            </a:r>
            <a:r>
              <a:rPr dirty="0"/>
              <a:t> </a:t>
            </a:r>
            <a:r>
              <a:rPr dirty="0" err="1"/>
              <a:t>텍스트</a:t>
            </a:r>
            <a:endParaRPr dirty="0"/>
          </a:p>
        </p:txBody>
      </p:sp>
      <p:sp>
        <p:nvSpPr>
          <p:cNvPr id="21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r>
              <a:rPr dirty="0" err="1"/>
              <a:t>본문</a:t>
            </a:r>
            <a:r>
              <a:rPr dirty="0"/>
              <a:t> 첫 </a:t>
            </a:r>
            <a:r>
              <a:rPr dirty="0" err="1"/>
              <a:t>번째</a:t>
            </a:r>
            <a:r>
              <a:rPr dirty="0"/>
              <a:t> 줄</a:t>
            </a:r>
          </a:p>
          <a:p>
            <a:pPr lvl="1"/>
            <a:r>
              <a:rPr dirty="0" err="1"/>
              <a:t>본문</a:t>
            </a:r>
            <a:r>
              <a:rPr dirty="0"/>
              <a:t> 두 </a:t>
            </a:r>
            <a:r>
              <a:rPr dirty="0" err="1"/>
              <a:t>번째</a:t>
            </a:r>
            <a:r>
              <a:rPr dirty="0"/>
              <a:t> 줄</a:t>
            </a:r>
          </a:p>
          <a:p>
            <a:pPr lvl="2"/>
            <a:r>
              <a:rPr dirty="0" err="1"/>
              <a:t>본문</a:t>
            </a:r>
            <a:r>
              <a:rPr dirty="0"/>
              <a:t> 세 </a:t>
            </a:r>
            <a:r>
              <a:rPr dirty="0" err="1"/>
              <a:t>번째</a:t>
            </a:r>
            <a:r>
              <a:rPr dirty="0"/>
              <a:t> 줄</a:t>
            </a:r>
          </a:p>
          <a:p>
            <a:pPr lvl="3"/>
            <a:r>
              <a:rPr dirty="0" err="1"/>
              <a:t>본문</a:t>
            </a:r>
            <a:r>
              <a:rPr dirty="0"/>
              <a:t> 네 </a:t>
            </a:r>
            <a:r>
              <a:rPr dirty="0" err="1"/>
              <a:t>번째</a:t>
            </a:r>
            <a:r>
              <a:rPr dirty="0"/>
              <a:t> 줄</a:t>
            </a:r>
          </a:p>
          <a:p>
            <a:pPr lvl="4"/>
            <a:r>
              <a:rPr dirty="0" err="1"/>
              <a:t>본문</a:t>
            </a:r>
            <a:r>
              <a:rPr dirty="0"/>
              <a:t> </a:t>
            </a:r>
            <a:r>
              <a:rPr dirty="0" err="1"/>
              <a:t>다섯</a:t>
            </a:r>
            <a:r>
              <a:rPr dirty="0"/>
              <a:t> </a:t>
            </a:r>
            <a:r>
              <a:rPr dirty="0" err="1"/>
              <a:t>번째</a:t>
            </a:r>
            <a:r>
              <a:rPr dirty="0"/>
              <a:t> 줄</a:t>
            </a:r>
          </a:p>
        </p:txBody>
      </p:sp>
      <p:sp>
        <p:nvSpPr>
          <p:cNvPr id="22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86CB4B4D-7CA3-9044-876B-883B54F8677D}" type="slidenum">
              <a:rPr lang="en-US" altLang="ko-KR" smtClean="0"/>
              <a:pPr/>
              <a:t>‹#›</a:t>
            </a:fld>
            <a:endParaRPr lang="en-US" altLang="ko-KR" dirty="0"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텍스트"/>
          <p:cNvSpPr txBox="1">
            <a:spLocks noGrp="1"/>
          </p:cNvSpPr>
          <p:nvPr>
            <p:ph type="title"/>
          </p:nvPr>
        </p:nvSpPr>
        <p:spPr>
          <a:xfrm>
            <a:off x="722312" y="4406900"/>
            <a:ext cx="7772401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dirty="0" err="1"/>
              <a:t>제목</a:t>
            </a:r>
            <a:r>
              <a:rPr dirty="0"/>
              <a:t> </a:t>
            </a:r>
            <a:r>
              <a:rPr dirty="0" err="1"/>
              <a:t>텍스트</a:t>
            </a:r>
            <a:endParaRPr dirty="0"/>
          </a:p>
        </p:txBody>
      </p:sp>
      <p:sp>
        <p:nvSpPr>
          <p:cNvPr id="30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722312" y="2906713"/>
            <a:ext cx="7772401" cy="1500188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1pPr>
            <a:lvl2pPr marL="0" indent="4572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2pPr>
            <a:lvl3pPr marL="0" indent="9144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3pPr>
            <a:lvl4pPr marL="0" indent="13716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4pPr>
            <a:lvl5pPr marL="0" indent="18288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5pPr>
          </a:lstStyle>
          <a:p>
            <a:r>
              <a:rPr dirty="0" err="1"/>
              <a:t>본문</a:t>
            </a:r>
            <a:r>
              <a:rPr dirty="0"/>
              <a:t> 첫 </a:t>
            </a:r>
            <a:r>
              <a:rPr dirty="0" err="1"/>
              <a:t>번째</a:t>
            </a:r>
            <a:r>
              <a:rPr dirty="0"/>
              <a:t> 줄</a:t>
            </a:r>
          </a:p>
          <a:p>
            <a:pPr lvl="1"/>
            <a:r>
              <a:rPr dirty="0" err="1"/>
              <a:t>본문</a:t>
            </a:r>
            <a:r>
              <a:rPr dirty="0"/>
              <a:t> 두 </a:t>
            </a:r>
            <a:r>
              <a:rPr dirty="0" err="1"/>
              <a:t>번째</a:t>
            </a:r>
            <a:r>
              <a:rPr dirty="0"/>
              <a:t> 줄</a:t>
            </a:r>
          </a:p>
          <a:p>
            <a:pPr lvl="2"/>
            <a:r>
              <a:rPr dirty="0" err="1"/>
              <a:t>본문</a:t>
            </a:r>
            <a:r>
              <a:rPr dirty="0"/>
              <a:t> 세 </a:t>
            </a:r>
            <a:r>
              <a:rPr dirty="0" err="1"/>
              <a:t>번째</a:t>
            </a:r>
            <a:r>
              <a:rPr dirty="0"/>
              <a:t> 줄</a:t>
            </a:r>
          </a:p>
          <a:p>
            <a:pPr lvl="3"/>
            <a:r>
              <a:rPr dirty="0" err="1"/>
              <a:t>본문</a:t>
            </a:r>
            <a:r>
              <a:rPr dirty="0"/>
              <a:t> 네 </a:t>
            </a:r>
            <a:r>
              <a:rPr dirty="0" err="1"/>
              <a:t>번째</a:t>
            </a:r>
            <a:r>
              <a:rPr dirty="0"/>
              <a:t> 줄</a:t>
            </a:r>
          </a:p>
          <a:p>
            <a:pPr lvl="4"/>
            <a:r>
              <a:rPr dirty="0" err="1"/>
              <a:t>본문</a:t>
            </a:r>
            <a:r>
              <a:rPr dirty="0"/>
              <a:t> </a:t>
            </a:r>
            <a:r>
              <a:rPr dirty="0" err="1"/>
              <a:t>다섯</a:t>
            </a:r>
            <a:r>
              <a:rPr dirty="0"/>
              <a:t> </a:t>
            </a:r>
            <a:r>
              <a:rPr dirty="0" err="1"/>
              <a:t>번째</a:t>
            </a:r>
            <a:r>
              <a:rPr dirty="0"/>
              <a:t> 줄</a:t>
            </a:r>
          </a:p>
        </p:txBody>
      </p:sp>
      <p:sp>
        <p:nvSpPr>
          <p:cNvPr id="31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86CB4B4D-7CA3-9044-876B-883B54F8677D}" type="slidenum">
              <a:rPr lang="en-US" altLang="ko-KR" smtClean="0"/>
              <a:pPr/>
              <a:t>‹#›</a:t>
            </a:fld>
            <a:endParaRPr lang="en-US" altLang="ko-KR" dirty="0"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제목 텍스트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dirty="0" err="1"/>
              <a:t>제목</a:t>
            </a:r>
            <a:r>
              <a:rPr dirty="0"/>
              <a:t> </a:t>
            </a:r>
            <a:r>
              <a:rPr dirty="0" err="1"/>
              <a:t>텍스트</a:t>
            </a:r>
            <a:endParaRPr dirty="0"/>
          </a:p>
        </p:txBody>
      </p:sp>
      <p:sp>
        <p:nvSpPr>
          <p:cNvPr id="39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defRPr sz="2800"/>
            </a:lvl1pPr>
            <a:lvl2pPr marL="790575" indent="-333375">
              <a:spcBef>
                <a:spcPts val="600"/>
              </a:spcBef>
              <a:defRPr sz="2800"/>
            </a:lvl2pPr>
            <a:lvl3pPr marL="1234439" indent="-320039">
              <a:spcBef>
                <a:spcPts val="600"/>
              </a:spcBef>
              <a:defRPr sz="2800"/>
            </a:lvl3pPr>
            <a:lvl4pPr marL="1727200" indent="-355600">
              <a:spcBef>
                <a:spcPts val="600"/>
              </a:spcBef>
              <a:defRPr sz="2800"/>
            </a:lvl4pPr>
            <a:lvl5pPr marL="2184400" indent="-355600">
              <a:spcBef>
                <a:spcPts val="600"/>
              </a:spcBef>
              <a:defRPr sz="2800"/>
            </a:lvl5pPr>
          </a:lstStyle>
          <a:p>
            <a:r>
              <a:rPr dirty="0" err="1"/>
              <a:t>본문</a:t>
            </a:r>
            <a:r>
              <a:rPr dirty="0"/>
              <a:t> 첫 </a:t>
            </a:r>
            <a:r>
              <a:rPr dirty="0" err="1"/>
              <a:t>번째</a:t>
            </a:r>
            <a:r>
              <a:rPr dirty="0"/>
              <a:t> 줄</a:t>
            </a:r>
          </a:p>
          <a:p>
            <a:pPr lvl="1"/>
            <a:r>
              <a:rPr dirty="0" err="1"/>
              <a:t>본문</a:t>
            </a:r>
            <a:r>
              <a:rPr dirty="0"/>
              <a:t> 두 </a:t>
            </a:r>
            <a:r>
              <a:rPr dirty="0" err="1"/>
              <a:t>번째</a:t>
            </a:r>
            <a:r>
              <a:rPr dirty="0"/>
              <a:t> 줄</a:t>
            </a:r>
          </a:p>
          <a:p>
            <a:pPr lvl="2"/>
            <a:r>
              <a:rPr dirty="0" err="1"/>
              <a:t>본문</a:t>
            </a:r>
            <a:r>
              <a:rPr dirty="0"/>
              <a:t> 세 </a:t>
            </a:r>
            <a:r>
              <a:rPr dirty="0" err="1"/>
              <a:t>번째</a:t>
            </a:r>
            <a:r>
              <a:rPr dirty="0"/>
              <a:t> 줄</a:t>
            </a:r>
          </a:p>
          <a:p>
            <a:pPr lvl="3"/>
            <a:r>
              <a:rPr dirty="0" err="1"/>
              <a:t>본문</a:t>
            </a:r>
            <a:r>
              <a:rPr dirty="0"/>
              <a:t> 네 </a:t>
            </a:r>
            <a:r>
              <a:rPr dirty="0" err="1"/>
              <a:t>번째</a:t>
            </a:r>
            <a:r>
              <a:rPr dirty="0"/>
              <a:t> 줄</a:t>
            </a:r>
          </a:p>
          <a:p>
            <a:pPr lvl="4"/>
            <a:r>
              <a:rPr dirty="0" err="1"/>
              <a:t>본문</a:t>
            </a:r>
            <a:r>
              <a:rPr dirty="0"/>
              <a:t> </a:t>
            </a:r>
            <a:r>
              <a:rPr dirty="0" err="1"/>
              <a:t>다섯</a:t>
            </a:r>
            <a:r>
              <a:rPr dirty="0"/>
              <a:t> </a:t>
            </a:r>
            <a:r>
              <a:rPr dirty="0" err="1"/>
              <a:t>번째</a:t>
            </a:r>
            <a:r>
              <a:rPr dirty="0"/>
              <a:t> 줄</a:t>
            </a:r>
          </a:p>
        </p:txBody>
      </p:sp>
      <p:sp>
        <p:nvSpPr>
          <p:cNvPr id="40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86CB4B4D-7CA3-9044-876B-883B54F8677D}" type="slidenum">
              <a:rPr lang="en-US" altLang="ko-KR" smtClean="0"/>
              <a:pPr/>
              <a:t>‹#›</a:t>
            </a:fld>
            <a:endParaRPr lang="en-US" altLang="ko-KR" dirty="0"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제목 텍스트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dirty="0" err="1"/>
              <a:t>제목</a:t>
            </a:r>
            <a:r>
              <a:rPr dirty="0"/>
              <a:t> </a:t>
            </a:r>
            <a:r>
              <a:rPr dirty="0" err="1"/>
              <a:t>텍스트</a:t>
            </a:r>
            <a:endParaRPr dirty="0"/>
          </a:p>
        </p:txBody>
      </p:sp>
      <p:sp>
        <p:nvSpPr>
          <p:cNvPr id="48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457200" y="1535112"/>
            <a:ext cx="4040188" cy="639763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500"/>
              </a:spcBef>
              <a:buSzTx/>
              <a:buFontTx/>
              <a:buNone/>
              <a:defRPr sz="2400" b="1"/>
            </a:lvl1pPr>
            <a:lvl2pPr marL="0" indent="457200">
              <a:spcBef>
                <a:spcPts val="500"/>
              </a:spcBef>
              <a:buSzTx/>
              <a:buFontTx/>
              <a:buNone/>
              <a:defRPr sz="2400" b="1"/>
            </a:lvl2pPr>
            <a:lvl3pPr marL="0" indent="914400">
              <a:spcBef>
                <a:spcPts val="500"/>
              </a:spcBef>
              <a:buSzTx/>
              <a:buFontTx/>
              <a:buNone/>
              <a:defRPr sz="2400" b="1"/>
            </a:lvl3pPr>
            <a:lvl4pPr marL="0" indent="1371600">
              <a:spcBef>
                <a:spcPts val="500"/>
              </a:spcBef>
              <a:buSzTx/>
              <a:buFontTx/>
              <a:buNone/>
              <a:defRPr sz="2400" b="1"/>
            </a:lvl4pPr>
            <a:lvl5pPr marL="0" indent="1828800">
              <a:spcBef>
                <a:spcPts val="500"/>
              </a:spcBef>
              <a:buSzTx/>
              <a:buFontTx/>
              <a:buNone/>
              <a:defRPr sz="2400" b="1"/>
            </a:lvl5pPr>
          </a:lstStyle>
          <a:p>
            <a:r>
              <a:rPr dirty="0" err="1"/>
              <a:t>본문</a:t>
            </a:r>
            <a:r>
              <a:rPr dirty="0"/>
              <a:t> 첫 </a:t>
            </a:r>
            <a:r>
              <a:rPr dirty="0" err="1"/>
              <a:t>번째</a:t>
            </a:r>
            <a:r>
              <a:rPr dirty="0"/>
              <a:t> 줄</a:t>
            </a:r>
          </a:p>
          <a:p>
            <a:pPr lvl="1"/>
            <a:r>
              <a:rPr dirty="0" err="1"/>
              <a:t>본문</a:t>
            </a:r>
            <a:r>
              <a:rPr dirty="0"/>
              <a:t> 두 </a:t>
            </a:r>
            <a:r>
              <a:rPr dirty="0" err="1"/>
              <a:t>번째</a:t>
            </a:r>
            <a:r>
              <a:rPr dirty="0"/>
              <a:t> 줄</a:t>
            </a:r>
          </a:p>
          <a:p>
            <a:pPr lvl="2"/>
            <a:r>
              <a:rPr dirty="0" err="1"/>
              <a:t>본문</a:t>
            </a:r>
            <a:r>
              <a:rPr dirty="0"/>
              <a:t> 세 </a:t>
            </a:r>
            <a:r>
              <a:rPr dirty="0" err="1"/>
              <a:t>번째</a:t>
            </a:r>
            <a:r>
              <a:rPr dirty="0"/>
              <a:t> 줄</a:t>
            </a:r>
          </a:p>
          <a:p>
            <a:pPr lvl="3"/>
            <a:r>
              <a:rPr dirty="0" err="1"/>
              <a:t>본문</a:t>
            </a:r>
            <a:r>
              <a:rPr dirty="0"/>
              <a:t> 네 </a:t>
            </a:r>
            <a:r>
              <a:rPr dirty="0" err="1"/>
              <a:t>번째</a:t>
            </a:r>
            <a:r>
              <a:rPr dirty="0"/>
              <a:t> 줄</a:t>
            </a:r>
          </a:p>
          <a:p>
            <a:pPr lvl="4"/>
            <a:r>
              <a:rPr dirty="0" err="1"/>
              <a:t>본문</a:t>
            </a:r>
            <a:r>
              <a:rPr dirty="0"/>
              <a:t> </a:t>
            </a:r>
            <a:r>
              <a:rPr dirty="0" err="1"/>
              <a:t>다섯</a:t>
            </a:r>
            <a:r>
              <a:rPr dirty="0"/>
              <a:t> </a:t>
            </a:r>
            <a:r>
              <a:rPr dirty="0" err="1"/>
              <a:t>번째</a:t>
            </a:r>
            <a:r>
              <a:rPr dirty="0"/>
              <a:t> 줄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4645025" y="1535112"/>
            <a:ext cx="4041775" cy="639763"/>
          </a:xfrm>
          <a:prstGeom prst="rect">
            <a:avLst/>
          </a:prstGeom>
        </p:spPr>
        <p:txBody>
          <a:bodyPr anchor="b"/>
          <a:lstStyle>
            <a:lvl1pPr>
              <a:defRPr/>
            </a:lvl1pPr>
          </a:lstStyle>
          <a:p>
            <a:pPr marL="0" indent="0">
              <a:spcBef>
                <a:spcPts val="500"/>
              </a:spcBef>
              <a:buSzTx/>
              <a:buFontTx/>
              <a:buNone/>
              <a:defRPr sz="2400" b="1"/>
            </a:pPr>
            <a:endParaRPr dirty="0"/>
          </a:p>
        </p:txBody>
      </p:sp>
      <p:sp>
        <p:nvSpPr>
          <p:cNvPr id="50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86CB4B4D-7CA3-9044-876B-883B54F8677D}" type="slidenum">
              <a:rPr lang="en-US" altLang="ko-KR" smtClean="0"/>
              <a:pPr/>
              <a:t>‹#›</a:t>
            </a:fld>
            <a:endParaRPr lang="en-US" altLang="ko-KR" dirty="0"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제목 텍스트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dirty="0" err="1"/>
              <a:t>제목</a:t>
            </a:r>
            <a:r>
              <a:rPr dirty="0"/>
              <a:t> </a:t>
            </a:r>
            <a:r>
              <a:rPr dirty="0" err="1"/>
              <a:t>텍스트</a:t>
            </a:r>
            <a:endParaRPr dirty="0"/>
          </a:p>
        </p:txBody>
      </p:sp>
      <p:sp>
        <p:nvSpPr>
          <p:cNvPr id="58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86CB4B4D-7CA3-9044-876B-883B54F8677D}" type="slidenum">
              <a:rPr lang="en-US" altLang="ko-KR" smtClean="0"/>
              <a:pPr/>
              <a:t>‹#›</a:t>
            </a:fld>
            <a:endParaRPr lang="en-US" altLang="ko-KR" dirty="0"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86CB4B4D-7CA3-9044-876B-883B54F8677D}" type="slidenum">
              <a:rPr lang="en-US" altLang="ko-KR" smtClean="0"/>
              <a:pPr/>
              <a:t>‹#›</a:t>
            </a:fld>
            <a:endParaRPr lang="en-US" altLang="ko-KR" dirty="0"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제목 텍스트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4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dirty="0" err="1"/>
              <a:t>제목</a:t>
            </a:r>
            <a:r>
              <a:rPr dirty="0"/>
              <a:t> </a:t>
            </a:r>
            <a:r>
              <a:rPr dirty="0" err="1"/>
              <a:t>텍스트</a:t>
            </a:r>
            <a:endParaRPr dirty="0"/>
          </a:p>
        </p:txBody>
      </p:sp>
      <p:sp>
        <p:nvSpPr>
          <p:cNvPr id="73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r>
              <a:rPr dirty="0" err="1"/>
              <a:t>본문</a:t>
            </a:r>
            <a:r>
              <a:rPr dirty="0"/>
              <a:t> 첫 </a:t>
            </a:r>
            <a:r>
              <a:rPr dirty="0" err="1"/>
              <a:t>번째</a:t>
            </a:r>
            <a:r>
              <a:rPr dirty="0"/>
              <a:t> 줄</a:t>
            </a:r>
          </a:p>
          <a:p>
            <a:pPr lvl="1"/>
            <a:r>
              <a:rPr dirty="0" err="1"/>
              <a:t>본문</a:t>
            </a:r>
            <a:r>
              <a:rPr dirty="0"/>
              <a:t> 두 </a:t>
            </a:r>
            <a:r>
              <a:rPr dirty="0" err="1"/>
              <a:t>번째</a:t>
            </a:r>
            <a:r>
              <a:rPr dirty="0"/>
              <a:t> 줄</a:t>
            </a:r>
          </a:p>
          <a:p>
            <a:pPr lvl="2"/>
            <a:r>
              <a:rPr dirty="0" err="1"/>
              <a:t>본문</a:t>
            </a:r>
            <a:r>
              <a:rPr dirty="0"/>
              <a:t> 세 </a:t>
            </a:r>
            <a:r>
              <a:rPr dirty="0" err="1"/>
              <a:t>번째</a:t>
            </a:r>
            <a:r>
              <a:rPr dirty="0"/>
              <a:t> 줄</a:t>
            </a:r>
          </a:p>
          <a:p>
            <a:pPr lvl="3"/>
            <a:r>
              <a:rPr dirty="0" err="1"/>
              <a:t>본문</a:t>
            </a:r>
            <a:r>
              <a:rPr dirty="0"/>
              <a:t> 네 </a:t>
            </a:r>
            <a:r>
              <a:rPr dirty="0" err="1"/>
              <a:t>번째</a:t>
            </a:r>
            <a:r>
              <a:rPr dirty="0"/>
              <a:t> 줄</a:t>
            </a:r>
          </a:p>
          <a:p>
            <a:pPr lvl="4"/>
            <a:r>
              <a:rPr dirty="0" err="1"/>
              <a:t>본문</a:t>
            </a:r>
            <a:r>
              <a:rPr dirty="0"/>
              <a:t> </a:t>
            </a:r>
            <a:r>
              <a:rPr dirty="0" err="1"/>
              <a:t>다섯</a:t>
            </a:r>
            <a:r>
              <a:rPr dirty="0"/>
              <a:t> </a:t>
            </a:r>
            <a:r>
              <a:rPr dirty="0" err="1"/>
              <a:t>번째</a:t>
            </a:r>
            <a:r>
              <a:rPr dirty="0"/>
              <a:t> 줄</a:t>
            </a:r>
          </a:p>
        </p:txBody>
      </p:sp>
      <p:sp>
        <p:nvSpPr>
          <p:cNvPr id="74" name="Text Placeholder 3"/>
          <p:cNvSpPr>
            <a:spLocks noGrp="1"/>
          </p:cNvSpPr>
          <p:nvPr>
            <p:ph type="body" sz="quarter" idx="21"/>
          </p:nvPr>
        </p:nvSpPr>
        <p:spPr>
          <a:xfrm>
            <a:off x="457199" y="1435100"/>
            <a:ext cx="3008315" cy="469106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indent="0">
              <a:spcBef>
                <a:spcPts val="300"/>
              </a:spcBef>
              <a:buSzTx/>
              <a:buFontTx/>
              <a:buNone/>
              <a:defRPr sz="1400"/>
            </a:pPr>
            <a:endParaRPr dirty="0"/>
          </a:p>
        </p:txBody>
      </p:sp>
      <p:sp>
        <p:nvSpPr>
          <p:cNvPr id="75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86CB4B4D-7CA3-9044-876B-883B54F8677D}" type="slidenum">
              <a:rPr lang="en-US" altLang="ko-KR" smtClean="0"/>
              <a:pPr/>
              <a:t>‹#›</a:t>
            </a:fld>
            <a:endParaRPr lang="en-US" altLang="ko-KR" dirty="0"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제목 텍스트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1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dirty="0" err="1"/>
              <a:t>제목</a:t>
            </a:r>
            <a:r>
              <a:rPr dirty="0"/>
              <a:t> </a:t>
            </a:r>
            <a:r>
              <a:rPr dirty="0" err="1"/>
              <a:t>텍스트</a:t>
            </a:r>
            <a:endParaRPr dirty="0"/>
          </a:p>
        </p:txBody>
      </p:sp>
      <p:sp>
        <p:nvSpPr>
          <p:cNvPr id="83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1792288" y="612775"/>
            <a:ext cx="5486401" cy="4114800"/>
          </a:xfrm>
          <a:prstGeom prst="rect">
            <a:avLst/>
          </a:prstGeom>
        </p:spPr>
        <p:txBody>
          <a:bodyPr lIns="91439" rIns="91439">
            <a:noAutofit/>
          </a:bodyPr>
          <a:lstStyle>
            <a:lvl1pPr>
              <a:defRPr/>
            </a:lvl1pPr>
          </a:lstStyle>
          <a:p>
            <a:endParaRPr dirty="0"/>
          </a:p>
        </p:txBody>
      </p:sp>
      <p:sp>
        <p:nvSpPr>
          <p:cNvPr id="84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1792288" y="5367337"/>
            <a:ext cx="5486401" cy="804863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300"/>
              </a:spcBef>
              <a:buSzTx/>
              <a:buFontTx/>
              <a:buNone/>
              <a:defRPr sz="1400"/>
            </a:lvl1pPr>
            <a:lvl2pPr marL="0" indent="457200">
              <a:spcBef>
                <a:spcPts val="300"/>
              </a:spcBef>
              <a:buSzTx/>
              <a:buFontTx/>
              <a:buNone/>
              <a:defRPr sz="1400"/>
            </a:lvl2pPr>
            <a:lvl3pPr marL="0" indent="914400">
              <a:spcBef>
                <a:spcPts val="300"/>
              </a:spcBef>
              <a:buSzTx/>
              <a:buFontTx/>
              <a:buNone/>
              <a:defRPr sz="1400"/>
            </a:lvl3pPr>
            <a:lvl4pPr marL="0" indent="1371600">
              <a:spcBef>
                <a:spcPts val="300"/>
              </a:spcBef>
              <a:buSzTx/>
              <a:buFontTx/>
              <a:buNone/>
              <a:defRPr sz="1400"/>
            </a:lvl4pPr>
            <a:lvl5pPr marL="0" indent="1828800">
              <a:spcBef>
                <a:spcPts val="300"/>
              </a:spcBef>
              <a:buSzTx/>
              <a:buFontTx/>
              <a:buNone/>
              <a:defRPr sz="1400"/>
            </a:lvl5pPr>
          </a:lstStyle>
          <a:p>
            <a:r>
              <a:rPr dirty="0" err="1"/>
              <a:t>본문</a:t>
            </a:r>
            <a:r>
              <a:rPr dirty="0"/>
              <a:t> 첫 </a:t>
            </a:r>
            <a:r>
              <a:rPr dirty="0" err="1"/>
              <a:t>번째</a:t>
            </a:r>
            <a:r>
              <a:rPr dirty="0"/>
              <a:t> 줄</a:t>
            </a:r>
          </a:p>
          <a:p>
            <a:pPr lvl="1"/>
            <a:r>
              <a:rPr dirty="0" err="1"/>
              <a:t>본문</a:t>
            </a:r>
            <a:r>
              <a:rPr dirty="0"/>
              <a:t> 두 </a:t>
            </a:r>
            <a:r>
              <a:rPr dirty="0" err="1"/>
              <a:t>번째</a:t>
            </a:r>
            <a:r>
              <a:rPr dirty="0"/>
              <a:t> 줄</a:t>
            </a:r>
          </a:p>
          <a:p>
            <a:pPr lvl="2"/>
            <a:r>
              <a:rPr dirty="0" err="1"/>
              <a:t>본문</a:t>
            </a:r>
            <a:r>
              <a:rPr dirty="0"/>
              <a:t> 세 </a:t>
            </a:r>
            <a:r>
              <a:rPr dirty="0" err="1"/>
              <a:t>번째</a:t>
            </a:r>
            <a:r>
              <a:rPr dirty="0"/>
              <a:t> 줄</a:t>
            </a:r>
          </a:p>
          <a:p>
            <a:pPr lvl="3"/>
            <a:r>
              <a:rPr dirty="0" err="1"/>
              <a:t>본문</a:t>
            </a:r>
            <a:r>
              <a:rPr dirty="0"/>
              <a:t> 네 </a:t>
            </a:r>
            <a:r>
              <a:rPr dirty="0" err="1"/>
              <a:t>번째</a:t>
            </a:r>
            <a:r>
              <a:rPr dirty="0"/>
              <a:t> 줄</a:t>
            </a:r>
          </a:p>
          <a:p>
            <a:pPr lvl="4"/>
            <a:r>
              <a:rPr dirty="0" err="1"/>
              <a:t>본문</a:t>
            </a:r>
            <a:r>
              <a:rPr dirty="0"/>
              <a:t> </a:t>
            </a:r>
            <a:r>
              <a:rPr dirty="0" err="1"/>
              <a:t>다섯</a:t>
            </a:r>
            <a:r>
              <a:rPr dirty="0"/>
              <a:t> </a:t>
            </a:r>
            <a:r>
              <a:rPr dirty="0" err="1"/>
              <a:t>번째</a:t>
            </a:r>
            <a:r>
              <a:rPr dirty="0"/>
              <a:t> 줄</a:t>
            </a:r>
          </a:p>
        </p:txBody>
      </p:sp>
      <p:sp>
        <p:nvSpPr>
          <p:cNvPr id="85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86CB4B4D-7CA3-9044-876B-883B54F8677D}" type="slidenum">
              <a:rPr lang="en-US" altLang="ko-KR" smtClean="0"/>
              <a:pPr/>
              <a:t>‹#›</a:t>
            </a:fld>
            <a:endParaRPr lang="en-US" altLang="ko-KR" dirty="0"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텍스트"/>
          <p:cNvSpPr txBox="1">
            <a:spLocks noGrp="1"/>
          </p:cNvSpPr>
          <p:nvPr>
            <p:ph type="title"/>
          </p:nvPr>
        </p:nvSpPr>
        <p:spPr>
          <a:xfrm>
            <a:off x="914400" y="138112"/>
            <a:ext cx="16459200" cy="22621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r>
              <a:rPr dirty="0" err="1"/>
              <a:t>제목</a:t>
            </a:r>
            <a:r>
              <a:rPr dirty="0"/>
              <a:t> </a:t>
            </a:r>
            <a:r>
              <a:rPr dirty="0" err="1"/>
              <a:t>텍스트</a:t>
            </a:r>
            <a:endParaRPr dirty="0"/>
          </a:p>
        </p:txBody>
      </p:sp>
      <p:sp>
        <p:nvSpPr>
          <p:cNvPr id="3" name="본문 첫 번째 줄…"/>
          <p:cNvSpPr txBox="1">
            <a:spLocks noGrp="1"/>
          </p:cNvSpPr>
          <p:nvPr>
            <p:ph type="body" idx="1"/>
          </p:nvPr>
        </p:nvSpPr>
        <p:spPr>
          <a:xfrm>
            <a:off x="914400" y="2400300"/>
            <a:ext cx="16459200" cy="7886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r>
              <a:rPr dirty="0" err="1"/>
              <a:t>본문</a:t>
            </a:r>
            <a:r>
              <a:rPr dirty="0"/>
              <a:t> 첫 </a:t>
            </a:r>
            <a:r>
              <a:rPr dirty="0" err="1"/>
              <a:t>번째</a:t>
            </a:r>
            <a:r>
              <a:rPr dirty="0"/>
              <a:t> 줄</a:t>
            </a:r>
          </a:p>
          <a:p>
            <a:pPr lvl="1"/>
            <a:r>
              <a:rPr dirty="0" err="1"/>
              <a:t>본문</a:t>
            </a:r>
            <a:r>
              <a:rPr dirty="0"/>
              <a:t> 두 </a:t>
            </a:r>
            <a:r>
              <a:rPr dirty="0" err="1"/>
              <a:t>번째</a:t>
            </a:r>
            <a:r>
              <a:rPr dirty="0"/>
              <a:t> 줄</a:t>
            </a:r>
          </a:p>
          <a:p>
            <a:pPr lvl="2"/>
            <a:r>
              <a:rPr dirty="0" err="1"/>
              <a:t>본문</a:t>
            </a:r>
            <a:r>
              <a:rPr dirty="0"/>
              <a:t> 세 </a:t>
            </a:r>
            <a:r>
              <a:rPr dirty="0" err="1"/>
              <a:t>번째</a:t>
            </a:r>
            <a:r>
              <a:rPr dirty="0"/>
              <a:t> 줄</a:t>
            </a:r>
          </a:p>
          <a:p>
            <a:pPr lvl="3"/>
            <a:r>
              <a:rPr dirty="0" err="1"/>
              <a:t>본문</a:t>
            </a:r>
            <a:r>
              <a:rPr dirty="0"/>
              <a:t> 네 </a:t>
            </a:r>
            <a:r>
              <a:rPr dirty="0" err="1"/>
              <a:t>번째</a:t>
            </a:r>
            <a:r>
              <a:rPr dirty="0"/>
              <a:t> 줄</a:t>
            </a:r>
          </a:p>
          <a:p>
            <a:pPr lvl="4"/>
            <a:r>
              <a:rPr dirty="0" err="1"/>
              <a:t>본문</a:t>
            </a:r>
            <a:r>
              <a:rPr dirty="0"/>
              <a:t> </a:t>
            </a:r>
            <a:r>
              <a:rPr dirty="0" err="1"/>
              <a:t>다섯</a:t>
            </a:r>
            <a:r>
              <a:rPr dirty="0"/>
              <a:t> </a:t>
            </a:r>
            <a:r>
              <a:rPr dirty="0" err="1"/>
              <a:t>번째</a:t>
            </a:r>
            <a:r>
              <a:rPr dirty="0"/>
              <a:t> 줄</a:t>
            </a:r>
          </a:p>
        </p:txBody>
      </p:sp>
      <p:sp>
        <p:nvSpPr>
          <p:cNvPr id="4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8363636" y="6400413"/>
            <a:ext cx="323164" cy="276999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</a:lstStyle>
          <a:p>
            <a:fld id="{86CB4B4D-7CA3-9044-876B-883B54F8677D}" type="slidenum">
              <a:rPr lang="en-US" altLang="ko-KR" smtClean="0"/>
              <a:pPr/>
              <a:t>‹#›</a:t>
            </a:fld>
            <a:endParaRPr lang="en-US" altLang="ko-KR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ransition spd="med"/>
  <p:txStyles>
    <p:title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굴림" panose="020B0600000101010101" pitchFamily="50" charset="-127"/>
          <a:ea typeface="굴림" panose="020B0600000101010101" pitchFamily="50" charset="-127"/>
          <a:cs typeface="+mn-cs"/>
          <a:sym typeface="Calibri"/>
        </a:defRPr>
      </a:lvl1pPr>
      <a:lvl2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titleStyle>
    <p:bodyStyle>
      <a:lvl1pPr marL="342900" marR="0" indent="-3429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굴림" panose="020B0600000101010101" pitchFamily="50" charset="-127"/>
          <a:ea typeface="굴림" panose="020B0600000101010101" pitchFamily="50" charset="-127"/>
          <a:cs typeface="+mn-cs"/>
          <a:sym typeface="Calibri"/>
        </a:defRPr>
      </a:lvl1pPr>
      <a:lvl2pPr marL="783771" marR="0" indent="-326571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sz="3200" b="0" i="0" u="none" strike="noStrike" cap="none" spc="0" baseline="0">
          <a:solidFill>
            <a:srgbClr val="000000"/>
          </a:solidFill>
          <a:uFillTx/>
          <a:latin typeface="굴림" panose="020B0600000101010101" pitchFamily="50" charset="-127"/>
          <a:ea typeface="굴림" panose="020B0600000101010101" pitchFamily="50" charset="-127"/>
          <a:cs typeface="+mn-cs"/>
          <a:sym typeface="Calibri"/>
        </a:defRPr>
      </a:lvl2pPr>
      <a:lvl3pPr marL="1219200" marR="0" indent="-3048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굴림" panose="020B0600000101010101" pitchFamily="50" charset="-127"/>
          <a:ea typeface="굴림" panose="020B0600000101010101" pitchFamily="50" charset="-127"/>
          <a:cs typeface="+mn-cs"/>
          <a:sym typeface="Calibri"/>
        </a:defRPr>
      </a:lvl3pPr>
      <a:lvl4pPr marL="17373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sz="3200" b="0" i="0" u="none" strike="noStrike" cap="none" spc="0" baseline="0">
          <a:solidFill>
            <a:srgbClr val="000000"/>
          </a:solidFill>
          <a:uFillTx/>
          <a:latin typeface="굴림" panose="020B0600000101010101" pitchFamily="50" charset="-127"/>
          <a:ea typeface="굴림" panose="020B0600000101010101" pitchFamily="50" charset="-127"/>
          <a:cs typeface="+mn-cs"/>
          <a:sym typeface="Calibri"/>
        </a:defRPr>
      </a:lvl4pPr>
      <a:lvl5pPr marL="21945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»"/>
        <a:tabLst/>
        <a:defRPr sz="3200" b="0" i="0" u="none" strike="noStrike" cap="none" spc="0" baseline="0">
          <a:solidFill>
            <a:srgbClr val="000000"/>
          </a:solidFill>
          <a:uFillTx/>
          <a:latin typeface="굴림" panose="020B0600000101010101" pitchFamily="50" charset="-127"/>
          <a:ea typeface="굴림" panose="020B0600000101010101" pitchFamily="50" charset="-127"/>
          <a:cs typeface="+mn-cs"/>
          <a:sym typeface="Calibri"/>
        </a:defRPr>
      </a:lvl5pPr>
      <a:lvl6pPr marL="26517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31089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35661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40233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3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.png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4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3.png"/><Relationship Id="rId4" Type="http://schemas.openxmlformats.org/officeDocument/2006/relationships/image" Target="../media/image4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5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2.png"/><Relationship Id="rId4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5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6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6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7.png"/><Relationship Id="rId4" Type="http://schemas.openxmlformats.org/officeDocument/2006/relationships/image" Target="../media/image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3.png"/><Relationship Id="rId4" Type="http://schemas.openxmlformats.org/officeDocument/2006/relationships/image" Target="../media/image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88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hyperlink" Target="https://ourshop.monster/" TargetMode="Externa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B4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extBox 2"/>
          <p:cNvSpPr txBox="1"/>
          <p:nvPr/>
        </p:nvSpPr>
        <p:spPr>
          <a:xfrm>
            <a:off x="3985217" y="4941419"/>
            <a:ext cx="10870471" cy="13635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lnSpc>
                <a:spcPts val="12500"/>
              </a:lnSpc>
              <a:defRPr sz="6000" b="1" spc="-484">
                <a:solidFill>
                  <a:srgbClr val="FFFFFF"/>
                </a:solidFill>
                <a:latin typeface="Nanum Square Bold"/>
                <a:ea typeface="Nanum Square Bold"/>
                <a:cs typeface="Nanum Square Bold"/>
                <a:sym typeface="Nanum Square Bold"/>
              </a:defRPr>
            </a:lvl1pPr>
          </a:lstStyle>
          <a:p>
            <a:r>
              <a:rPr lang="ko-KR" altLang="en-US" b="0" dirty="0">
                <a:latin typeface="굴림" panose="020B0600000101010101" pitchFamily="50" charset="-127"/>
                <a:ea typeface="Apple SD Gothic Neo" panose="02000300000000000000" pitchFamily="2" charset="-127"/>
              </a:rPr>
              <a:t>온라인 </a:t>
            </a:r>
            <a:r>
              <a:rPr b="0"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도소매업</a:t>
            </a:r>
            <a:r>
              <a:rPr lang="ko-KR" altLang="en-US" b="0"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b="0"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사이트</a:t>
            </a:r>
            <a:r>
              <a:rPr b="0"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b="0"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프로젝트</a:t>
            </a:r>
            <a:endParaRPr b="0"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95" name="TextBox 3"/>
          <p:cNvSpPr txBox="1"/>
          <p:nvPr/>
        </p:nvSpPr>
        <p:spPr>
          <a:xfrm>
            <a:off x="6608267" y="2714391"/>
            <a:ext cx="5394356" cy="22150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 algn="just">
              <a:lnSpc>
                <a:spcPts val="19200"/>
              </a:lnSpc>
              <a:defRPr sz="13700">
                <a:solidFill>
                  <a:srgbClr val="FFFFFF"/>
                </a:solidFill>
                <a:latin typeface="210 에필로그 Bold"/>
                <a:ea typeface="210 에필로그 Bold"/>
                <a:cs typeface="210 에필로그 Bold"/>
                <a:sym typeface="210 에필로그 Bold"/>
              </a:defRPr>
            </a:lvl1pPr>
          </a:lstStyle>
          <a:p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우리샵</a:t>
            </a:r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96" name="Freeform 5"/>
          <p:cNvSpPr/>
          <p:nvPr/>
        </p:nvSpPr>
        <p:spPr>
          <a:xfrm>
            <a:off x="4402680" y="5088118"/>
            <a:ext cx="9482615" cy="1905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97" name="Freeform 7"/>
          <p:cNvSpPr/>
          <p:nvPr/>
        </p:nvSpPr>
        <p:spPr>
          <a:xfrm>
            <a:off x="4402680" y="6557595"/>
            <a:ext cx="9482615" cy="1905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98" name="TextBox 8"/>
          <p:cNvSpPr txBox="1"/>
          <p:nvPr/>
        </p:nvSpPr>
        <p:spPr>
          <a:xfrm>
            <a:off x="666749" y="475487"/>
            <a:ext cx="1642430" cy="3343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3000"/>
              </a:lnSpc>
              <a:defRPr sz="2100">
                <a:solidFill>
                  <a:srgbClr val="EDE4CD"/>
                </a:solidFill>
                <a:latin typeface="Nanum Square"/>
                <a:ea typeface="Nanum Square"/>
                <a:cs typeface="Nanum Square"/>
                <a:sym typeface="Nanum Square"/>
              </a:defRPr>
            </a:lvl1pPr>
          </a:lstStyle>
          <a:p>
            <a:r>
              <a:rPr dirty="0">
                <a:latin typeface="굴림" panose="020B0600000101010101" pitchFamily="50" charset="-127"/>
                <a:ea typeface="??뭡" panose="02030600000101010101" pitchFamily="18" charset="-127"/>
              </a:rPr>
              <a:t>Korea IT</a:t>
            </a:r>
          </a:p>
        </p:txBody>
      </p:sp>
      <p:sp>
        <p:nvSpPr>
          <p:cNvPr id="99" name="TextBox 9"/>
          <p:cNvSpPr txBox="1"/>
          <p:nvPr/>
        </p:nvSpPr>
        <p:spPr>
          <a:xfrm>
            <a:off x="15238818" y="475487"/>
            <a:ext cx="2383093" cy="3343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r">
              <a:lnSpc>
                <a:spcPts val="3000"/>
              </a:lnSpc>
              <a:defRPr sz="2100">
                <a:solidFill>
                  <a:srgbClr val="EDE4CD"/>
                </a:solidFill>
                <a:latin typeface="Nanum Square"/>
                <a:ea typeface="Nanum Square"/>
                <a:cs typeface="Nanum Square"/>
                <a:sym typeface="Nanum Square"/>
              </a:defRPr>
            </a:lvl1pPr>
          </a:lstStyle>
          <a:p>
            <a:r>
              <a:rPr dirty="0">
                <a:latin typeface="굴림" panose="020B0600000101010101" pitchFamily="50" charset="-127"/>
                <a:ea typeface="??뭡" panose="02030600000101010101" pitchFamily="18" charset="-127"/>
              </a:rPr>
              <a:t>3조</a:t>
            </a:r>
          </a:p>
        </p:txBody>
      </p:sp>
      <p:sp>
        <p:nvSpPr>
          <p:cNvPr id="100" name="TextBox 10"/>
          <p:cNvSpPr txBox="1"/>
          <p:nvPr/>
        </p:nvSpPr>
        <p:spPr>
          <a:xfrm>
            <a:off x="6008182" y="8927521"/>
            <a:ext cx="5994441" cy="3697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3300"/>
              </a:lnSpc>
              <a:defRPr sz="2400" spc="559">
                <a:solidFill>
                  <a:srgbClr val="EDE4CD"/>
                </a:solidFill>
                <a:latin typeface="Nanum Square Light"/>
                <a:ea typeface="Nanum Square Light"/>
                <a:cs typeface="Nanum Square Light"/>
                <a:sym typeface="Nanum Square Light"/>
              </a:defRPr>
            </a:lvl1pPr>
          </a:lstStyle>
          <a:p>
            <a:r>
              <a:rPr dirty="0">
                <a:latin typeface="굴림" panose="020B0600000101010101" pitchFamily="50" charset="-127"/>
                <a:ea typeface="??뭡" panose="02030600000101010101" pitchFamily="18" charset="-127"/>
              </a:rPr>
              <a:t>남현우 </a:t>
            </a:r>
            <a:r>
              <a:rPr dirty="0" err="1">
                <a:latin typeface="굴림" panose="020B0600000101010101" pitchFamily="50" charset="-127"/>
                <a:ea typeface="??뭡" panose="02030600000101010101" pitchFamily="18" charset="-127"/>
              </a:rPr>
              <a:t>추</a:t>
            </a:r>
            <a:r>
              <a:rPr lang="en-US" dirty="0" err="1">
                <a:latin typeface="굴림" panose="020B0600000101010101" pitchFamily="50" charset="-127"/>
                <a:ea typeface="??뭡" panose="02030600000101010101" pitchFamily="18" charset="-127"/>
              </a:rPr>
              <a:t>OO</a:t>
            </a:r>
            <a:endParaRPr dirty="0">
              <a:latin typeface="굴림" panose="020B0600000101010101" pitchFamily="50" charset="-127"/>
              <a:ea typeface="??뭡" panose="02030600000101010101" pitchFamily="18" charset="-127"/>
            </a:endParaRP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모서리가 둥근 직사각형 14"/>
          <p:cNvSpPr/>
          <p:nvPr/>
        </p:nvSpPr>
        <p:spPr>
          <a:xfrm>
            <a:off x="712196" y="2260043"/>
            <a:ext cx="8130396" cy="3594566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z="1400"/>
            </a:pPr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207" name="Freeform 2"/>
          <p:cNvSpPr/>
          <p:nvPr/>
        </p:nvSpPr>
        <p:spPr>
          <a:xfrm>
            <a:off x="0" y="-180827"/>
            <a:ext cx="18288000" cy="1919802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208" name="TextBox 3"/>
          <p:cNvSpPr txBox="1"/>
          <p:nvPr/>
        </p:nvSpPr>
        <p:spPr>
          <a:xfrm>
            <a:off x="13454346" y="587864"/>
            <a:ext cx="3881155" cy="3563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r">
              <a:lnSpc>
                <a:spcPts val="3000"/>
              </a:lnSpc>
              <a:defRPr sz="2200">
                <a:solidFill>
                  <a:srgbClr val="FFFFFF"/>
                </a:solidFill>
                <a:latin typeface="Nanum Square"/>
                <a:ea typeface="Nanum Square"/>
                <a:cs typeface="Nanum Square"/>
                <a:sym typeface="Nanum Square"/>
              </a:defRPr>
            </a:lvl1pPr>
          </a:lstStyle>
          <a:p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진행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계획</a:t>
            </a:r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209" name="TextBox 4"/>
          <p:cNvSpPr txBox="1"/>
          <p:nvPr/>
        </p:nvSpPr>
        <p:spPr>
          <a:xfrm>
            <a:off x="952500" y="360851"/>
            <a:ext cx="3315474" cy="6707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5800"/>
              </a:lnSpc>
              <a:defRPr sz="4200" spc="-58">
                <a:solidFill>
                  <a:srgbClr val="FFFFFF"/>
                </a:solidFill>
                <a:latin typeface="Nanum Square"/>
                <a:ea typeface="Nanum Square"/>
                <a:cs typeface="Nanum Square"/>
                <a:sym typeface="Nanum Square"/>
              </a:defRPr>
            </a:lvl1pPr>
          </a:lstStyle>
          <a:p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역할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AS-IS</a:t>
            </a:r>
          </a:p>
        </p:txBody>
      </p:sp>
      <p:sp>
        <p:nvSpPr>
          <p:cNvPr id="210" name="TextBox 5"/>
          <p:cNvSpPr txBox="1"/>
          <p:nvPr/>
        </p:nvSpPr>
        <p:spPr>
          <a:xfrm>
            <a:off x="1828800" y="2479134"/>
            <a:ext cx="4361065" cy="3892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3600"/>
              </a:lnSpc>
              <a:defRPr sz="1600" b="1">
                <a:solidFill>
                  <a:schemeClr val="accent5"/>
                </a:solidFill>
                <a:latin typeface="Nanum Square Bold"/>
                <a:ea typeface="Nanum Square Bold"/>
                <a:cs typeface="Nanum Square Bold"/>
                <a:sym typeface="Nanum Square Bold"/>
              </a:defRPr>
            </a:lvl1pPr>
          </a:lstStyle>
          <a:p>
            <a:r>
              <a:rPr b="0"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남현우</a:t>
            </a:r>
            <a:endParaRPr b="0"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211" name="TextBox 8"/>
          <p:cNvSpPr txBox="1"/>
          <p:nvPr/>
        </p:nvSpPr>
        <p:spPr>
          <a:xfrm>
            <a:off x="1824251" y="3021902"/>
            <a:ext cx="5414750" cy="27161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ts val="3600"/>
              </a:lnSpc>
              <a:defRPr sz="1600" b="1">
                <a:solidFill>
                  <a:srgbClr val="191919"/>
                </a:solidFill>
                <a:latin typeface="Nanum Square Bold"/>
                <a:ea typeface="Nanum Square Bold"/>
                <a:cs typeface="Nanum Square Bold"/>
                <a:sym typeface="Nanum Square Bold"/>
              </a:defRPr>
            </a:pP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데이터베이스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설계</a:t>
            </a:r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  <a:p>
            <a:pPr>
              <a:lnSpc>
                <a:spcPts val="3600"/>
              </a:lnSpc>
              <a:defRPr sz="1600" b="1">
                <a:solidFill>
                  <a:srgbClr val="191919"/>
                </a:solidFill>
                <a:latin typeface="Nanum Square Bold"/>
                <a:ea typeface="Nanum Square Bold"/>
                <a:cs typeface="Nanum Square Bold"/>
                <a:sym typeface="Nanum Square Bold"/>
              </a:defRPr>
            </a:pP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백앤드</a:t>
            </a:r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  <a:p>
            <a:pPr>
              <a:lnSpc>
                <a:spcPts val="3600"/>
              </a:lnSpc>
              <a:defRPr sz="1600">
                <a:solidFill>
                  <a:srgbClr val="808080"/>
                </a:solidFill>
                <a:latin typeface="Nanum Square Bold"/>
                <a:ea typeface="Nanum Square Bold"/>
                <a:cs typeface="Nanum Square Bold"/>
                <a:sym typeface="Nanum Square Bold"/>
              </a:defRPr>
            </a:pP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Auth / User API</a:t>
            </a:r>
          </a:p>
          <a:p>
            <a:pPr>
              <a:lnSpc>
                <a:spcPts val="3600"/>
              </a:lnSpc>
              <a:defRPr sz="1600">
                <a:solidFill>
                  <a:srgbClr val="808080"/>
                </a:solidFill>
                <a:latin typeface="Nanum Square Bold"/>
                <a:ea typeface="Nanum Square Bold"/>
                <a:cs typeface="Nanum Square Bold"/>
                <a:sym typeface="Nanum Square Bold"/>
              </a:defRPr>
            </a:pP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Buyer / Seller / Admin API</a:t>
            </a:r>
          </a:p>
          <a:p>
            <a:pPr>
              <a:lnSpc>
                <a:spcPts val="3600"/>
              </a:lnSpc>
              <a:defRPr sz="1600">
                <a:solidFill>
                  <a:srgbClr val="808080"/>
                </a:solidFill>
                <a:latin typeface="Nanum Square Bold"/>
                <a:ea typeface="Nanum Square Bold"/>
                <a:cs typeface="Nanum Square Bold"/>
                <a:sym typeface="Nanum Square Bold"/>
              </a:defRPr>
            </a:pP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FAQ /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광고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API</a:t>
            </a:r>
          </a:p>
          <a:p>
            <a:pPr>
              <a:lnSpc>
                <a:spcPts val="3600"/>
              </a:lnSpc>
              <a:defRPr sz="1600" b="1">
                <a:solidFill>
                  <a:srgbClr val="191919"/>
                </a:solidFill>
                <a:latin typeface="Nanum Square Bold"/>
                <a:ea typeface="Nanum Square Bold"/>
                <a:cs typeface="Nanum Square Bold"/>
                <a:sym typeface="Nanum Square Bold"/>
              </a:defRPr>
            </a:pPr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212" name="TextBox 10"/>
          <p:cNvSpPr txBox="1"/>
          <p:nvPr/>
        </p:nvSpPr>
        <p:spPr>
          <a:xfrm>
            <a:off x="10515600" y="7581900"/>
            <a:ext cx="5443224" cy="18135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ts val="3600"/>
              </a:lnSpc>
              <a:defRPr sz="2000" b="1">
                <a:solidFill>
                  <a:srgbClr val="191919"/>
                </a:solidFill>
                <a:latin typeface="Nanum Square Bold"/>
                <a:ea typeface="Nanum Square Bold"/>
                <a:cs typeface="Nanum Square Bold"/>
                <a:sym typeface="Nanum Square Bold"/>
              </a:defRPr>
            </a:pP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프론트앤드</a:t>
            </a:r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  <a:p>
            <a:pPr>
              <a:lnSpc>
                <a:spcPts val="3600"/>
              </a:lnSpc>
              <a:defRPr sz="2000">
                <a:solidFill>
                  <a:srgbClr val="191919"/>
                </a:solidFill>
                <a:latin typeface="Nanum Square"/>
                <a:ea typeface="Nanum Square"/>
                <a:cs typeface="Nanum Square"/>
                <a:sym typeface="Nanum Square"/>
              </a:defRPr>
            </a:pP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로그인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/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회원가입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/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검색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/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장바구니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/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결제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/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추천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페이지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/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베스트페이지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/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신상품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페이지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/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mypage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(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상품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등록,수정,삭제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/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배송지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관리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)</a:t>
            </a:r>
          </a:p>
        </p:txBody>
      </p:sp>
      <p:sp>
        <p:nvSpPr>
          <p:cNvPr id="213" name="TextBox 8"/>
          <p:cNvSpPr txBox="1"/>
          <p:nvPr/>
        </p:nvSpPr>
        <p:spPr>
          <a:xfrm>
            <a:off x="14490509" y="7281454"/>
            <a:ext cx="5443225" cy="3999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3600"/>
              </a:lnSpc>
              <a:defRPr sz="2000" b="1">
                <a:solidFill>
                  <a:srgbClr val="191919"/>
                </a:solidFill>
                <a:latin typeface="Nanum Square Bold"/>
                <a:ea typeface="Nanum Square Bold"/>
                <a:cs typeface="Nanum Square Bold"/>
                <a:sym typeface="Nanum Square Bold"/>
              </a:defRPr>
            </a:lvl1pPr>
          </a:lstStyle>
          <a:p>
            <a:r>
              <a:rPr b="0"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백앤드</a:t>
            </a:r>
            <a:endParaRPr b="0"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214" name="모서리가 둥근 직사각형 25"/>
          <p:cNvSpPr/>
          <p:nvPr/>
        </p:nvSpPr>
        <p:spPr>
          <a:xfrm>
            <a:off x="9140687" y="2274264"/>
            <a:ext cx="8130397" cy="3594566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z="1400"/>
            </a:pPr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215" name="TextBox 5"/>
          <p:cNvSpPr txBox="1"/>
          <p:nvPr/>
        </p:nvSpPr>
        <p:spPr>
          <a:xfrm>
            <a:off x="10146304" y="2479134"/>
            <a:ext cx="4361065" cy="3892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3600"/>
              </a:lnSpc>
              <a:defRPr sz="1600">
                <a:solidFill>
                  <a:schemeClr val="accent5"/>
                </a:solidFill>
                <a:latin typeface="Nanum Square Bold"/>
                <a:ea typeface="Nanum Square Bold"/>
                <a:cs typeface="Nanum Square Bold"/>
                <a:sym typeface="Nanum Square Bold"/>
              </a:defRPr>
            </a:lvl1pPr>
          </a:lstStyle>
          <a:p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박민기</a:t>
            </a:r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216" name="TextBox 8"/>
          <p:cNvSpPr txBox="1"/>
          <p:nvPr/>
        </p:nvSpPr>
        <p:spPr>
          <a:xfrm>
            <a:off x="10146303" y="2984028"/>
            <a:ext cx="5414750" cy="22544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ts val="3600"/>
              </a:lnSpc>
              <a:defRPr sz="1600" b="1">
                <a:solidFill>
                  <a:srgbClr val="191919"/>
                </a:solidFill>
                <a:latin typeface="Nanum Square Bold"/>
                <a:ea typeface="Nanum Square Bold"/>
                <a:cs typeface="Nanum Square Bold"/>
                <a:sym typeface="Nanum Square Bold"/>
              </a:defRPr>
            </a:pP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백앤드</a:t>
            </a:r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  <a:p>
            <a:pPr>
              <a:lnSpc>
                <a:spcPts val="3600"/>
              </a:lnSpc>
              <a:defRPr sz="1600">
                <a:solidFill>
                  <a:srgbClr val="808080"/>
                </a:solidFill>
                <a:latin typeface="Nanum Square Bold"/>
                <a:ea typeface="Nanum Square Bold"/>
                <a:cs typeface="Nanum Square Bold"/>
                <a:sym typeface="Nanum Square Bold"/>
              </a:defRPr>
            </a:pP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Product API</a:t>
            </a:r>
          </a:p>
          <a:p>
            <a:pPr>
              <a:lnSpc>
                <a:spcPts val="3600"/>
              </a:lnSpc>
              <a:defRPr sz="1600">
                <a:solidFill>
                  <a:srgbClr val="808080"/>
                </a:solidFill>
                <a:latin typeface="Nanum Square Bold"/>
                <a:ea typeface="Nanum Square Bold"/>
                <a:cs typeface="Nanum Square Bold"/>
                <a:sym typeface="Nanum Square Bold"/>
              </a:defRPr>
            </a:pP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Category API</a:t>
            </a:r>
          </a:p>
          <a:p>
            <a:pPr>
              <a:lnSpc>
                <a:spcPts val="3600"/>
              </a:lnSpc>
              <a:defRPr sz="1600">
                <a:solidFill>
                  <a:srgbClr val="808080"/>
                </a:solidFill>
                <a:latin typeface="Nanum Square Bold"/>
                <a:ea typeface="Nanum Square Bold"/>
                <a:cs typeface="Nanum Square Bold"/>
                <a:sym typeface="Nanum Square Bold"/>
              </a:defRPr>
            </a:pP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Review API</a:t>
            </a:r>
          </a:p>
          <a:p>
            <a:pPr>
              <a:lnSpc>
                <a:spcPts val="3600"/>
              </a:lnSpc>
              <a:defRPr sz="1600">
                <a:solidFill>
                  <a:srgbClr val="808080"/>
                </a:solidFill>
                <a:latin typeface="Nanum Square Bold"/>
                <a:ea typeface="Nanum Square Bold"/>
                <a:cs typeface="Nanum Square Bold"/>
                <a:sym typeface="Nanum Square Bold"/>
              </a:defRPr>
            </a:pP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Product Image API</a:t>
            </a:r>
          </a:p>
        </p:txBody>
      </p:sp>
      <p:sp>
        <p:nvSpPr>
          <p:cNvPr id="217" name="모서리가 둥근 직사각형 34"/>
          <p:cNvSpPr/>
          <p:nvPr/>
        </p:nvSpPr>
        <p:spPr>
          <a:xfrm>
            <a:off x="735199" y="6146243"/>
            <a:ext cx="8130397" cy="3594566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z="1400"/>
            </a:pPr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218" name="TextBox 5"/>
          <p:cNvSpPr txBox="1"/>
          <p:nvPr/>
        </p:nvSpPr>
        <p:spPr>
          <a:xfrm>
            <a:off x="1851804" y="6365334"/>
            <a:ext cx="4361065" cy="3892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3600"/>
              </a:lnSpc>
              <a:defRPr sz="1600" b="1">
                <a:solidFill>
                  <a:schemeClr val="accent5"/>
                </a:solidFill>
                <a:latin typeface="Nanum Square Bold"/>
                <a:ea typeface="Nanum Square Bold"/>
                <a:cs typeface="Nanum Square Bold"/>
                <a:sym typeface="Nanum Square Bold"/>
              </a:defRPr>
            </a:lvl1pPr>
          </a:lstStyle>
          <a:p>
            <a:r>
              <a:rPr b="0"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오명길</a:t>
            </a:r>
            <a:endParaRPr b="0"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219" name="TextBox 8"/>
          <p:cNvSpPr txBox="1"/>
          <p:nvPr/>
        </p:nvSpPr>
        <p:spPr>
          <a:xfrm>
            <a:off x="1847255" y="6908102"/>
            <a:ext cx="6153746" cy="22544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ts val="3600"/>
              </a:lnSpc>
              <a:defRPr sz="1600" b="1">
                <a:solidFill>
                  <a:srgbClr val="191919"/>
                </a:solidFill>
                <a:latin typeface="Nanum Square Bold"/>
                <a:ea typeface="Nanum Square Bold"/>
                <a:cs typeface="Nanum Square Bold"/>
                <a:sym typeface="Nanum Square Bold"/>
              </a:defRPr>
            </a:pP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프론트앤드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endParaRPr lang="en-US"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  <a:p>
            <a:pPr>
              <a:lnSpc>
                <a:spcPts val="3600"/>
              </a:lnSpc>
              <a:defRPr sz="1600" b="1">
                <a:solidFill>
                  <a:srgbClr val="191919"/>
                </a:solidFill>
                <a:latin typeface="Nanum Square Bold"/>
                <a:ea typeface="Nanum Square Bold"/>
                <a:cs typeface="Nanum Square Bold"/>
                <a:sym typeface="Nanum Square Bold"/>
              </a:defRPr>
            </a:pPr>
            <a:r>
              <a:rPr dirty="0" err="1">
                <a:solidFill>
                  <a:schemeClr val="tx2">
                    <a:lumMod val="75000"/>
                  </a:schemeClr>
                </a:solidFill>
                <a:latin typeface="굴림" panose="020B0600000101010101" pitchFamily="50" charset="-127"/>
                <a:ea typeface="Apple SD Gothic Neo" panose="02000300000000000000" pitchFamily="2" charset="-127"/>
                <a:cs typeface="Nanum Square"/>
                <a:sym typeface="Nanum Square"/>
              </a:rPr>
              <a:t>메인페이지</a:t>
            </a:r>
            <a:endParaRPr lang="en-US" dirty="0">
              <a:solidFill>
                <a:schemeClr val="tx2">
                  <a:lumMod val="75000"/>
                </a:schemeClr>
              </a:solidFill>
              <a:latin typeface="굴림" panose="020B0600000101010101" pitchFamily="50" charset="-127"/>
              <a:ea typeface="Apple SD Gothic Neo" panose="02000300000000000000" pitchFamily="2" charset="-127"/>
              <a:cs typeface="Nanum Square"/>
              <a:sym typeface="Nanum Square"/>
            </a:endParaRPr>
          </a:p>
          <a:p>
            <a:pPr>
              <a:lnSpc>
                <a:spcPts val="3600"/>
              </a:lnSpc>
              <a:defRPr sz="1600" b="1">
                <a:solidFill>
                  <a:srgbClr val="191919"/>
                </a:solidFill>
                <a:latin typeface="Nanum Square Bold"/>
                <a:ea typeface="Nanum Square Bold"/>
                <a:cs typeface="Nanum Square Bold"/>
                <a:sym typeface="Nanum Square Bold"/>
              </a:defRPr>
            </a:pPr>
            <a:r>
              <a:rPr dirty="0" err="1">
                <a:solidFill>
                  <a:schemeClr val="tx2">
                    <a:lumMod val="75000"/>
                  </a:schemeClr>
                </a:solidFill>
                <a:latin typeface="굴림" panose="020B0600000101010101" pitchFamily="50" charset="-127"/>
                <a:ea typeface="Apple SD Gothic Neo" panose="02000300000000000000" pitchFamily="2" charset="-127"/>
                <a:cs typeface="Nanum Square"/>
                <a:sym typeface="Nanum Square"/>
              </a:rPr>
              <a:t>상품</a:t>
            </a:r>
            <a:r>
              <a:rPr dirty="0">
                <a:solidFill>
                  <a:schemeClr val="tx2">
                    <a:lumMod val="75000"/>
                  </a:schemeClr>
                </a:solidFill>
                <a:latin typeface="굴림" panose="020B0600000101010101" pitchFamily="50" charset="-127"/>
                <a:ea typeface="Apple SD Gothic Neo" panose="02000300000000000000" pitchFamily="2" charset="-127"/>
                <a:cs typeface="Nanum Square"/>
                <a:sym typeface="Nanum Square"/>
              </a:rPr>
              <a:t> </a:t>
            </a:r>
            <a:r>
              <a:rPr dirty="0" err="1">
                <a:solidFill>
                  <a:schemeClr val="tx2">
                    <a:lumMod val="75000"/>
                  </a:schemeClr>
                </a:solidFill>
                <a:latin typeface="굴림" panose="020B0600000101010101" pitchFamily="50" charset="-127"/>
                <a:ea typeface="Apple SD Gothic Neo" panose="02000300000000000000" pitchFamily="2" charset="-127"/>
                <a:cs typeface="Nanum Square"/>
                <a:sym typeface="Nanum Square"/>
              </a:rPr>
              <a:t>리스트</a:t>
            </a:r>
            <a:r>
              <a:rPr dirty="0">
                <a:solidFill>
                  <a:schemeClr val="tx2">
                    <a:lumMod val="75000"/>
                  </a:schemeClr>
                </a:solidFill>
                <a:latin typeface="굴림" panose="020B0600000101010101" pitchFamily="50" charset="-127"/>
                <a:ea typeface="Apple SD Gothic Neo" panose="02000300000000000000" pitchFamily="2" charset="-127"/>
                <a:cs typeface="Nanum Square"/>
                <a:sym typeface="Nanum Square"/>
              </a:rPr>
              <a:t> </a:t>
            </a:r>
            <a:r>
              <a:rPr dirty="0" err="1">
                <a:solidFill>
                  <a:schemeClr val="tx2">
                    <a:lumMod val="75000"/>
                  </a:schemeClr>
                </a:solidFill>
                <a:latin typeface="굴림" panose="020B0600000101010101" pitchFamily="50" charset="-127"/>
                <a:ea typeface="Apple SD Gothic Neo" panose="02000300000000000000" pitchFamily="2" charset="-127"/>
                <a:cs typeface="Nanum Square"/>
                <a:sym typeface="Nanum Square"/>
              </a:rPr>
              <a:t>페이지</a:t>
            </a:r>
            <a:endParaRPr lang="en-US" dirty="0">
              <a:solidFill>
                <a:schemeClr val="tx2">
                  <a:lumMod val="75000"/>
                </a:schemeClr>
              </a:solidFill>
              <a:latin typeface="굴림" panose="020B0600000101010101" pitchFamily="50" charset="-127"/>
              <a:ea typeface="Apple SD Gothic Neo" panose="02000300000000000000" pitchFamily="2" charset="-127"/>
              <a:cs typeface="Nanum Square"/>
              <a:sym typeface="Nanum Square"/>
            </a:endParaRPr>
          </a:p>
          <a:p>
            <a:pPr>
              <a:lnSpc>
                <a:spcPts val="3600"/>
              </a:lnSpc>
              <a:defRPr sz="1600" b="1">
                <a:solidFill>
                  <a:srgbClr val="191919"/>
                </a:solidFill>
                <a:latin typeface="Nanum Square Bold"/>
                <a:ea typeface="Nanum Square Bold"/>
                <a:cs typeface="Nanum Square Bold"/>
                <a:sym typeface="Nanum Square Bold"/>
              </a:defRPr>
            </a:pPr>
            <a:r>
              <a:rPr dirty="0" err="1">
                <a:solidFill>
                  <a:schemeClr val="tx2">
                    <a:lumMod val="75000"/>
                  </a:schemeClr>
                </a:solidFill>
                <a:latin typeface="굴림" panose="020B0600000101010101" pitchFamily="50" charset="-127"/>
                <a:ea typeface="Apple SD Gothic Neo" panose="02000300000000000000" pitchFamily="2" charset="-127"/>
                <a:cs typeface="Nanum Square"/>
                <a:sym typeface="Nanum Square"/>
              </a:rPr>
              <a:t>상품</a:t>
            </a:r>
            <a:r>
              <a:rPr dirty="0">
                <a:solidFill>
                  <a:schemeClr val="tx2">
                    <a:lumMod val="75000"/>
                  </a:schemeClr>
                </a:solidFill>
                <a:latin typeface="굴림" panose="020B0600000101010101" pitchFamily="50" charset="-127"/>
                <a:ea typeface="Apple SD Gothic Neo" panose="02000300000000000000" pitchFamily="2" charset="-127"/>
                <a:cs typeface="Nanum Square"/>
                <a:sym typeface="Nanum Square"/>
              </a:rPr>
              <a:t> </a:t>
            </a:r>
            <a:r>
              <a:rPr dirty="0" err="1">
                <a:solidFill>
                  <a:schemeClr val="tx2">
                    <a:lumMod val="75000"/>
                  </a:schemeClr>
                </a:solidFill>
                <a:latin typeface="굴림" panose="020B0600000101010101" pitchFamily="50" charset="-127"/>
                <a:ea typeface="Apple SD Gothic Neo" panose="02000300000000000000" pitchFamily="2" charset="-127"/>
                <a:cs typeface="Nanum Square"/>
                <a:sym typeface="Nanum Square"/>
              </a:rPr>
              <a:t>상세페이지</a:t>
            </a:r>
            <a:endParaRPr dirty="0">
              <a:solidFill>
                <a:schemeClr val="tx2">
                  <a:lumMod val="75000"/>
                </a:schemeClr>
              </a:solidFill>
              <a:latin typeface="굴림" panose="020B0600000101010101" pitchFamily="50" charset="-127"/>
              <a:ea typeface="Apple SD Gothic Neo" panose="02000300000000000000" pitchFamily="2" charset="-127"/>
              <a:cs typeface="Nanum Square"/>
              <a:sym typeface="Nanum Square"/>
            </a:endParaRPr>
          </a:p>
          <a:p>
            <a:pPr>
              <a:lnSpc>
                <a:spcPts val="3600"/>
              </a:lnSpc>
              <a:defRPr sz="1600" b="1">
                <a:solidFill>
                  <a:srgbClr val="191919"/>
                </a:solidFill>
                <a:latin typeface="Nanum Square Bold"/>
                <a:ea typeface="Nanum Square Bold"/>
                <a:cs typeface="Nanum Square Bold"/>
                <a:sym typeface="Nanum Square Bold"/>
              </a:defRPr>
            </a:pPr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220" name="모서리가 둥근 직사각형 37"/>
          <p:cNvSpPr/>
          <p:nvPr/>
        </p:nvSpPr>
        <p:spPr>
          <a:xfrm>
            <a:off x="9243204" y="6146243"/>
            <a:ext cx="8130396" cy="3594566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z="1400"/>
            </a:pPr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221" name="TextBox 5"/>
          <p:cNvSpPr txBox="1"/>
          <p:nvPr/>
        </p:nvSpPr>
        <p:spPr>
          <a:xfrm>
            <a:off x="10169308" y="6365334"/>
            <a:ext cx="4361065" cy="3892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3600"/>
              </a:lnSpc>
              <a:defRPr sz="1600" b="1">
                <a:solidFill>
                  <a:schemeClr val="accent5"/>
                </a:solidFill>
                <a:latin typeface="Nanum Square Bold"/>
                <a:ea typeface="Nanum Square Bold"/>
                <a:cs typeface="Nanum Square Bold"/>
                <a:sym typeface="Nanum Square Bold"/>
              </a:defRPr>
            </a:lvl1pPr>
          </a:lstStyle>
          <a:p>
            <a:r>
              <a:rPr b="0"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추유담</a:t>
            </a:r>
            <a:endParaRPr b="0"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222" name="TextBox 8"/>
          <p:cNvSpPr txBox="1"/>
          <p:nvPr/>
        </p:nvSpPr>
        <p:spPr>
          <a:xfrm>
            <a:off x="10164758" y="6908102"/>
            <a:ext cx="5414750" cy="31777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ts val="3600"/>
              </a:lnSpc>
              <a:defRPr sz="1600" b="1">
                <a:solidFill>
                  <a:srgbClr val="191919"/>
                </a:solidFill>
                <a:latin typeface="Nanum Square Bold"/>
                <a:ea typeface="Nanum Square Bold"/>
                <a:cs typeface="Nanum Square Bold"/>
                <a:sym typeface="Nanum Square Bold"/>
              </a:defRPr>
            </a:pP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프론트앤드</a:t>
            </a:r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  <a:p>
            <a:pPr>
              <a:lnSpc>
                <a:spcPts val="3600"/>
              </a:lnSpc>
              <a:defRPr sz="1600" b="1">
                <a:solidFill>
                  <a:srgbClr val="808080"/>
                </a:solidFill>
                <a:latin typeface="Nanum Square Bold"/>
                <a:ea typeface="Nanum Square Bold"/>
                <a:cs typeface="Nanum Square Bold"/>
                <a:sym typeface="Nanum Square Bold"/>
              </a:defRPr>
            </a:pP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로그인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페이지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endParaRPr lang="en-US"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  <a:p>
            <a:pPr>
              <a:lnSpc>
                <a:spcPts val="3600"/>
              </a:lnSpc>
              <a:defRPr sz="1600" b="1">
                <a:solidFill>
                  <a:srgbClr val="808080"/>
                </a:solidFill>
                <a:latin typeface="Nanum Square Bold"/>
                <a:ea typeface="Nanum Square Bold"/>
                <a:cs typeface="Nanum Square Bold"/>
                <a:sym typeface="Nanum Square Bold"/>
              </a:defRPr>
            </a:pP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회원가입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페이지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endParaRPr lang="en-US"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  <a:p>
            <a:pPr>
              <a:lnSpc>
                <a:spcPts val="3600"/>
              </a:lnSpc>
              <a:defRPr sz="1600" b="1">
                <a:solidFill>
                  <a:srgbClr val="808080"/>
                </a:solidFill>
                <a:latin typeface="Nanum Square Bold"/>
                <a:ea typeface="Nanum Square Bold"/>
                <a:cs typeface="Nanum Square Bold"/>
                <a:sym typeface="Nanum Square Bold"/>
              </a:defRPr>
            </a:pP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업체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리스트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페이지</a:t>
            </a:r>
            <a:endParaRPr lang="en-US"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  <a:p>
            <a:pPr>
              <a:lnSpc>
                <a:spcPts val="3600"/>
              </a:lnSpc>
              <a:defRPr sz="1600" b="1">
                <a:solidFill>
                  <a:srgbClr val="808080"/>
                </a:solidFill>
                <a:latin typeface="Nanum Square Bold"/>
                <a:ea typeface="Nanum Square Bold"/>
                <a:cs typeface="Nanum Square Bold"/>
                <a:sym typeface="Nanum Square Bold"/>
              </a:defRPr>
            </a:pP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업체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상세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페이지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endParaRPr lang="en-US"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  <a:p>
            <a:pPr>
              <a:lnSpc>
                <a:spcPts val="3600"/>
              </a:lnSpc>
              <a:defRPr sz="1600">
                <a:solidFill>
                  <a:srgbClr val="808080"/>
                </a:solidFill>
                <a:latin typeface="Nanum Square Bold"/>
                <a:ea typeface="Nanum Square Bold"/>
                <a:cs typeface="Nanum Square Bold"/>
                <a:sym typeface="Nanum Square Bold"/>
              </a:defRPr>
            </a:pPr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  <a:p>
            <a:pPr>
              <a:lnSpc>
                <a:spcPts val="3600"/>
              </a:lnSpc>
              <a:defRPr sz="1600">
                <a:solidFill>
                  <a:srgbClr val="808080"/>
                </a:solidFill>
                <a:latin typeface="Nanum Square Bold"/>
                <a:ea typeface="Nanum Square Bold"/>
                <a:cs typeface="Nanum Square Bold"/>
                <a:sym typeface="Nanum Square Bold"/>
              </a:defRPr>
            </a:pPr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223" name="텍스트"/>
          <p:cNvSpPr txBox="1"/>
          <p:nvPr/>
        </p:nvSpPr>
        <p:spPr>
          <a:xfrm>
            <a:off x="8795321" y="4964430"/>
            <a:ext cx="92396" cy="369332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/>
          <a:p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2" name="TextBox 8">
            <a:extLst>
              <a:ext uri="{FF2B5EF4-FFF2-40B4-BE49-F238E27FC236}">
                <a16:creationId xmlns:a16="http://schemas.microsoft.com/office/drawing/2014/main" id="{51AC71B8-A48F-ECBF-E4D7-656429DD6D9C}"/>
              </a:ext>
            </a:extLst>
          </p:cNvPr>
          <p:cNvSpPr txBox="1"/>
          <p:nvPr/>
        </p:nvSpPr>
        <p:spPr>
          <a:xfrm>
            <a:off x="13602291" y="6826528"/>
            <a:ext cx="5414750" cy="31777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ts val="3600"/>
              </a:lnSpc>
              <a:defRPr sz="1600" b="1">
                <a:solidFill>
                  <a:srgbClr val="808080"/>
                </a:solidFill>
                <a:latin typeface="Nanum Square Bold"/>
                <a:ea typeface="Nanum Square Bold"/>
                <a:cs typeface="Nanum Square Bold"/>
                <a:sym typeface="Nanum Square Bold"/>
              </a:defRPr>
            </a:pP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장바구니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페이지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endParaRPr lang="en-US"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  <a:p>
            <a:pPr>
              <a:lnSpc>
                <a:spcPts val="3600"/>
              </a:lnSpc>
              <a:defRPr sz="1600" b="1">
                <a:solidFill>
                  <a:srgbClr val="808080"/>
                </a:solidFill>
                <a:latin typeface="Nanum Square Bold"/>
                <a:ea typeface="Nanum Square Bold"/>
                <a:cs typeface="Nanum Square Bold"/>
                <a:sym typeface="Nanum Square Bold"/>
              </a:defRPr>
            </a:pP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결제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페이지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endParaRPr lang="en-US"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  <a:p>
            <a:pPr>
              <a:lnSpc>
                <a:spcPts val="3600"/>
              </a:lnSpc>
              <a:defRPr sz="1600" b="1">
                <a:solidFill>
                  <a:srgbClr val="808080"/>
                </a:solidFill>
                <a:latin typeface="Nanum Square Bold"/>
                <a:ea typeface="Nanum Square Bold"/>
                <a:cs typeface="Nanum Square Bold"/>
                <a:sym typeface="Nanum Square Bold"/>
              </a:defRPr>
            </a:pP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관리자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페이지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endParaRPr lang="en-US"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  <a:p>
            <a:pPr>
              <a:lnSpc>
                <a:spcPts val="3600"/>
              </a:lnSpc>
              <a:defRPr sz="1600" b="1">
                <a:solidFill>
                  <a:srgbClr val="808080"/>
                </a:solidFill>
                <a:latin typeface="Nanum Square Bold"/>
                <a:ea typeface="Nanum Square Bold"/>
                <a:cs typeface="Nanum Square Bold"/>
                <a:sym typeface="Nanum Square Bold"/>
              </a:defRPr>
            </a:pP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마이페이지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(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구매자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) </a:t>
            </a:r>
            <a:endParaRPr lang="en-US"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  <a:p>
            <a:pPr>
              <a:lnSpc>
                <a:spcPts val="3600"/>
              </a:lnSpc>
              <a:defRPr sz="1600" b="1">
                <a:solidFill>
                  <a:srgbClr val="808080"/>
                </a:solidFill>
                <a:latin typeface="Nanum Square Bold"/>
                <a:ea typeface="Nanum Square Bold"/>
                <a:cs typeface="Nanum Square Bold"/>
                <a:sym typeface="Nanum Square Bold"/>
              </a:defRPr>
            </a:pP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마이페이지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(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판매자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)</a:t>
            </a:r>
          </a:p>
          <a:p>
            <a:pPr>
              <a:lnSpc>
                <a:spcPts val="3600"/>
              </a:lnSpc>
              <a:defRPr sz="1600">
                <a:solidFill>
                  <a:srgbClr val="808080"/>
                </a:solidFill>
                <a:latin typeface="Nanum Square Bold"/>
                <a:ea typeface="Nanum Square Bold"/>
                <a:cs typeface="Nanum Square Bold"/>
                <a:sym typeface="Nanum Square Bold"/>
              </a:defRPr>
            </a:pPr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  <a:p>
            <a:pPr>
              <a:lnSpc>
                <a:spcPts val="3600"/>
              </a:lnSpc>
              <a:defRPr sz="1600">
                <a:solidFill>
                  <a:srgbClr val="808080"/>
                </a:solidFill>
                <a:latin typeface="Nanum Square Bold"/>
                <a:ea typeface="Nanum Square Bold"/>
                <a:cs typeface="Nanum Square Bold"/>
                <a:sym typeface="Nanum Square Bold"/>
              </a:defRPr>
            </a:pPr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3" name="TextBox 8">
            <a:extLst>
              <a:ext uri="{FF2B5EF4-FFF2-40B4-BE49-F238E27FC236}">
                <a16:creationId xmlns:a16="http://schemas.microsoft.com/office/drawing/2014/main" id="{1F2E1B4B-F71E-5DB5-784D-7DE40F5A2BAE}"/>
              </a:ext>
            </a:extLst>
          </p:cNvPr>
          <p:cNvSpPr txBox="1"/>
          <p:nvPr/>
        </p:nvSpPr>
        <p:spPr>
          <a:xfrm>
            <a:off x="4858848" y="6870021"/>
            <a:ext cx="2318139" cy="27161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ts val="3600"/>
              </a:lnSpc>
              <a:defRPr sz="1600" b="1">
                <a:solidFill>
                  <a:srgbClr val="191919"/>
                </a:solidFill>
                <a:latin typeface="Nanum Square Bold"/>
                <a:ea typeface="Nanum Square Bold"/>
                <a:cs typeface="Nanum Square Bold"/>
                <a:sym typeface="Nanum Square Bold"/>
              </a:defRPr>
            </a:pPr>
            <a:r>
              <a:rPr lang="ko-KR" altLang="en-US"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백앤드</a:t>
            </a:r>
            <a:endParaRPr lang="ko-KR" altLang="en-US"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  <a:p>
            <a:pPr>
              <a:lnSpc>
                <a:spcPts val="3600"/>
              </a:lnSpc>
              <a:defRPr sz="1600">
                <a:solidFill>
                  <a:srgbClr val="808080"/>
                </a:solidFill>
                <a:latin typeface="Nanum Square Bold"/>
                <a:ea typeface="Nanum Square Bold"/>
                <a:cs typeface="Nanum Square Bold"/>
                <a:sym typeface="Nanum Square Bold"/>
              </a:defRPr>
            </a:pPr>
            <a:r>
              <a:rPr lang="en" altLang="ko-KR" dirty="0">
                <a:latin typeface="굴림" panose="020B0600000101010101" pitchFamily="50" charset="-127"/>
                <a:ea typeface="Apple SD Gothic Neo" panose="02000300000000000000" pitchFamily="2" charset="-127"/>
              </a:rPr>
              <a:t>Cart API</a:t>
            </a:r>
          </a:p>
          <a:p>
            <a:pPr>
              <a:lnSpc>
                <a:spcPts val="3600"/>
              </a:lnSpc>
              <a:defRPr sz="1600">
                <a:solidFill>
                  <a:srgbClr val="808080"/>
                </a:solidFill>
                <a:latin typeface="Nanum Square Bold"/>
                <a:ea typeface="Nanum Square Bold"/>
                <a:cs typeface="Nanum Square Bold"/>
                <a:sym typeface="Nanum Square Bold"/>
              </a:defRPr>
            </a:pPr>
            <a:r>
              <a:rPr lang="en" altLang="ko-KR" dirty="0">
                <a:latin typeface="굴림" panose="020B0600000101010101" pitchFamily="50" charset="-127"/>
                <a:ea typeface="Apple SD Gothic Neo" panose="02000300000000000000" pitchFamily="2" charset="-127"/>
              </a:rPr>
              <a:t>Order API</a:t>
            </a:r>
          </a:p>
          <a:p>
            <a:pPr>
              <a:lnSpc>
                <a:spcPts val="3600"/>
              </a:lnSpc>
              <a:defRPr sz="1600">
                <a:solidFill>
                  <a:srgbClr val="808080"/>
                </a:solidFill>
                <a:latin typeface="Nanum Square Bold"/>
                <a:ea typeface="Nanum Square Bold"/>
                <a:cs typeface="Nanum Square Bold"/>
                <a:sym typeface="Nanum Square Bold"/>
              </a:defRPr>
            </a:pPr>
            <a:r>
              <a:rPr lang="en" altLang="ko-KR" dirty="0">
                <a:latin typeface="굴림" panose="020B0600000101010101" pitchFamily="50" charset="-127"/>
                <a:ea typeface="Apple SD Gothic Neo" panose="02000300000000000000" pitchFamily="2" charset="-127"/>
              </a:rPr>
              <a:t>Inquiry(</a:t>
            </a:r>
            <a:r>
              <a:rPr lang="en" altLang="ko-KR"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QnA</a:t>
            </a:r>
            <a:r>
              <a:rPr lang="en" altLang="ko-KR" dirty="0">
                <a:latin typeface="굴림" panose="020B0600000101010101" pitchFamily="50" charset="-127"/>
                <a:ea typeface="Apple SD Gothic Neo" panose="02000300000000000000" pitchFamily="2" charset="-127"/>
              </a:rPr>
              <a:t>) API</a:t>
            </a:r>
          </a:p>
          <a:p>
            <a:pPr>
              <a:lnSpc>
                <a:spcPts val="3600"/>
              </a:lnSpc>
              <a:defRPr sz="1600">
                <a:solidFill>
                  <a:srgbClr val="808080"/>
                </a:solidFill>
                <a:latin typeface="Nanum Square Bold"/>
                <a:ea typeface="Nanum Square Bold"/>
                <a:cs typeface="Nanum Square Bold"/>
                <a:sym typeface="Nanum Square Bold"/>
              </a:defRPr>
            </a:pPr>
            <a:r>
              <a:rPr lang="en" altLang="ko-KR" dirty="0">
                <a:latin typeface="굴림" panose="020B0600000101010101" pitchFamily="50" charset="-127"/>
                <a:ea typeface="Apple SD Gothic Neo" panose="02000300000000000000" pitchFamily="2" charset="-127"/>
              </a:rPr>
              <a:t>Delivery API</a:t>
            </a:r>
          </a:p>
          <a:p>
            <a:pPr>
              <a:lnSpc>
                <a:spcPts val="3600"/>
              </a:lnSpc>
              <a:defRPr sz="1600" b="1">
                <a:solidFill>
                  <a:srgbClr val="191919"/>
                </a:solidFill>
                <a:latin typeface="Nanum Square Bold"/>
                <a:ea typeface="Nanum Square Bold"/>
                <a:cs typeface="Nanum Square Bold"/>
                <a:sym typeface="Nanum Square Bold"/>
              </a:defRPr>
            </a:pPr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pic>
        <p:nvPicPr>
          <p:cNvPr id="4" name="Picture 4" descr="emoji-timeline">
            <a:extLst>
              <a:ext uri="{FF2B5EF4-FFF2-40B4-BE49-F238E27FC236}">
                <a16:creationId xmlns:a16="http://schemas.microsoft.com/office/drawing/2014/main" id="{D0861CB5-1CB7-DDC1-96A6-A880D08C6B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2901" y="2495694"/>
            <a:ext cx="407804" cy="407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emoji-timeline">
            <a:extLst>
              <a:ext uri="{FF2B5EF4-FFF2-40B4-BE49-F238E27FC236}">
                <a16:creationId xmlns:a16="http://schemas.microsoft.com/office/drawing/2014/main" id="{A1FB1D16-D2AA-5993-EC0C-2382A9055A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5209" y="2548782"/>
            <a:ext cx="407804" cy="407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emoji-timeline">
            <a:extLst>
              <a:ext uri="{FF2B5EF4-FFF2-40B4-BE49-F238E27FC236}">
                <a16:creationId xmlns:a16="http://schemas.microsoft.com/office/drawing/2014/main" id="{D02B06C7-6BD8-BBED-53AE-D6A8843A2A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2901" y="6415433"/>
            <a:ext cx="407804" cy="407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emoji-timeline">
            <a:extLst>
              <a:ext uri="{FF2B5EF4-FFF2-40B4-BE49-F238E27FC236}">
                <a16:creationId xmlns:a16="http://schemas.microsoft.com/office/drawing/2014/main" id="{E1036B89-7A2E-83F7-912C-F42181AFEF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7798" y="6415433"/>
            <a:ext cx="407804" cy="407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모서리가 둥근 직사각형 14"/>
          <p:cNvSpPr/>
          <p:nvPr/>
        </p:nvSpPr>
        <p:spPr>
          <a:xfrm>
            <a:off x="785004" y="2280653"/>
            <a:ext cx="8130396" cy="7480766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z="1400"/>
            </a:pPr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228" name="Freeform 2"/>
          <p:cNvSpPr/>
          <p:nvPr/>
        </p:nvSpPr>
        <p:spPr>
          <a:xfrm>
            <a:off x="13252" y="-180827"/>
            <a:ext cx="18288000" cy="1919802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229" name="TextBox 3"/>
          <p:cNvSpPr txBox="1"/>
          <p:nvPr/>
        </p:nvSpPr>
        <p:spPr>
          <a:xfrm>
            <a:off x="13454346" y="587864"/>
            <a:ext cx="3881155" cy="3563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r">
              <a:lnSpc>
                <a:spcPts val="3000"/>
              </a:lnSpc>
              <a:defRPr sz="2200">
                <a:solidFill>
                  <a:srgbClr val="FFFFFF"/>
                </a:solidFill>
                <a:latin typeface="Nanum Square"/>
                <a:ea typeface="Nanum Square"/>
                <a:cs typeface="Nanum Square"/>
                <a:sym typeface="Nanum Square"/>
              </a:defRPr>
            </a:lvl1pPr>
          </a:lstStyle>
          <a:p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진행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계획</a:t>
            </a:r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230" name="TextBox 4"/>
          <p:cNvSpPr txBox="1"/>
          <p:nvPr/>
        </p:nvSpPr>
        <p:spPr>
          <a:xfrm>
            <a:off x="952500" y="360851"/>
            <a:ext cx="3315474" cy="6707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5800"/>
              </a:lnSpc>
              <a:defRPr sz="4200" spc="-58">
                <a:solidFill>
                  <a:srgbClr val="FFFFFF"/>
                </a:solidFill>
                <a:latin typeface="Nanum Square"/>
                <a:ea typeface="Nanum Square"/>
                <a:cs typeface="Nanum Square"/>
                <a:sym typeface="Nanum Square"/>
              </a:defRPr>
            </a:lvl1pPr>
          </a:lstStyle>
          <a:p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역할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TO-BE</a:t>
            </a:r>
          </a:p>
        </p:txBody>
      </p:sp>
      <p:sp>
        <p:nvSpPr>
          <p:cNvPr id="231" name="TextBox 5"/>
          <p:cNvSpPr txBox="1"/>
          <p:nvPr/>
        </p:nvSpPr>
        <p:spPr>
          <a:xfrm>
            <a:off x="2464167" y="2885957"/>
            <a:ext cx="4361066" cy="435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3600"/>
              </a:lnSpc>
              <a:defRPr sz="2800" b="1">
                <a:solidFill>
                  <a:schemeClr val="accent5"/>
                </a:solidFill>
                <a:latin typeface="Nanum Square Bold"/>
                <a:ea typeface="Nanum Square Bold"/>
                <a:cs typeface="Nanum Square Bold"/>
                <a:sym typeface="Nanum Square Bold"/>
              </a:defRPr>
            </a:lvl1pPr>
          </a:lstStyle>
          <a:p>
            <a:r>
              <a:rPr b="0"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남현우</a:t>
            </a:r>
            <a:endParaRPr b="0"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232" name="TextBox 8"/>
          <p:cNvSpPr txBox="1"/>
          <p:nvPr/>
        </p:nvSpPr>
        <p:spPr>
          <a:xfrm>
            <a:off x="2166836" y="4209773"/>
            <a:ext cx="5414749" cy="50244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ts val="3600"/>
              </a:lnSpc>
              <a:defRPr sz="1600" b="1">
                <a:solidFill>
                  <a:srgbClr val="191919"/>
                </a:solidFill>
                <a:latin typeface="Nanum Square Bold"/>
                <a:ea typeface="Nanum Square Bold"/>
                <a:cs typeface="Nanum Square Bold"/>
                <a:sym typeface="Nanum Square Bold"/>
              </a:defRPr>
            </a:pPr>
            <a:r>
              <a:rPr sz="2000"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데이터베이스</a:t>
            </a:r>
            <a:r>
              <a:rPr sz="2000"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sz="2000"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설계</a:t>
            </a:r>
            <a:endParaRPr sz="2000"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  <a:p>
            <a:pPr>
              <a:lnSpc>
                <a:spcPts val="3600"/>
              </a:lnSpc>
              <a:defRPr sz="1600" b="1">
                <a:solidFill>
                  <a:srgbClr val="191919"/>
                </a:solidFill>
                <a:latin typeface="Nanum Square Bold"/>
                <a:ea typeface="Nanum Square Bold"/>
                <a:cs typeface="Nanum Square Bold"/>
                <a:sym typeface="Nanum Square Bold"/>
              </a:defRPr>
            </a:pPr>
            <a:r>
              <a:rPr sz="2000"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백앤드</a:t>
            </a:r>
            <a:endParaRPr sz="2000"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  <a:p>
            <a:pPr>
              <a:lnSpc>
                <a:spcPts val="3600"/>
              </a:lnSpc>
              <a:defRPr sz="1600">
                <a:solidFill>
                  <a:srgbClr val="808080"/>
                </a:solidFill>
                <a:latin typeface="Nanum Square Bold"/>
                <a:ea typeface="Nanum Square Bold"/>
                <a:cs typeface="Nanum Square Bold"/>
                <a:sym typeface="Nanum Square Bold"/>
              </a:defRPr>
            </a:pPr>
            <a:r>
              <a:rPr sz="2000"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로그인</a:t>
            </a:r>
            <a:r>
              <a:rPr sz="2000"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sz="2000"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api</a:t>
            </a:r>
            <a:endParaRPr sz="2000"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  <a:p>
            <a:pPr>
              <a:lnSpc>
                <a:spcPts val="3600"/>
              </a:lnSpc>
              <a:defRPr sz="1600">
                <a:solidFill>
                  <a:srgbClr val="808080"/>
                </a:solidFill>
                <a:latin typeface="Nanum Square Bold"/>
                <a:ea typeface="Nanum Square Bold"/>
                <a:cs typeface="Nanum Square Bold"/>
                <a:sym typeface="Nanum Square Bold"/>
              </a:defRPr>
            </a:pPr>
            <a:r>
              <a:rPr sz="2000" dirty="0">
                <a:latin typeface="굴림" panose="020B0600000101010101" pitchFamily="50" charset="-127"/>
                <a:ea typeface="Apple SD Gothic Neo" panose="02000300000000000000" pitchFamily="2" charset="-127"/>
              </a:rPr>
              <a:t>Buyer / Seller / Admin API</a:t>
            </a:r>
          </a:p>
          <a:p>
            <a:pPr>
              <a:lnSpc>
                <a:spcPts val="3600"/>
              </a:lnSpc>
              <a:defRPr sz="1600">
                <a:solidFill>
                  <a:srgbClr val="808080"/>
                </a:solidFill>
                <a:latin typeface="Nanum Square Bold"/>
                <a:ea typeface="Nanum Square Bold"/>
                <a:cs typeface="Nanum Square Bold"/>
                <a:sym typeface="Nanum Square Bold"/>
              </a:defRPr>
            </a:pPr>
            <a:r>
              <a:rPr sz="2000" dirty="0">
                <a:latin typeface="굴림" panose="020B0600000101010101" pitchFamily="50" charset="-127"/>
                <a:ea typeface="Apple SD Gothic Neo" panose="02000300000000000000" pitchFamily="2" charset="-127"/>
              </a:rPr>
              <a:t>FAQ / </a:t>
            </a:r>
            <a:r>
              <a:rPr sz="2000"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구매자</a:t>
            </a:r>
            <a:r>
              <a:rPr sz="2000"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sz="2000"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문의</a:t>
            </a:r>
            <a:r>
              <a:rPr sz="2000" dirty="0">
                <a:latin typeface="굴림" panose="020B0600000101010101" pitchFamily="50" charset="-127"/>
                <a:ea typeface="Apple SD Gothic Neo" panose="02000300000000000000" pitchFamily="2" charset="-127"/>
              </a:rPr>
              <a:t> / </a:t>
            </a:r>
            <a:r>
              <a:rPr sz="2000"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판매자</a:t>
            </a:r>
            <a:r>
              <a:rPr sz="2000"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sz="2000"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문의</a:t>
            </a:r>
            <a:endParaRPr sz="2000"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  <a:p>
            <a:pPr>
              <a:lnSpc>
                <a:spcPts val="3600"/>
              </a:lnSpc>
              <a:defRPr sz="1600">
                <a:solidFill>
                  <a:srgbClr val="808080"/>
                </a:solidFill>
                <a:latin typeface="Nanum Square Bold"/>
                <a:ea typeface="Nanum Square Bold"/>
                <a:cs typeface="Nanum Square Bold"/>
                <a:sym typeface="Nanum Square Bold"/>
              </a:defRPr>
            </a:pPr>
            <a:r>
              <a:rPr sz="2000"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카테고리</a:t>
            </a:r>
            <a:endParaRPr sz="2000"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  <a:p>
            <a:pPr>
              <a:lnSpc>
                <a:spcPts val="3600"/>
              </a:lnSpc>
              <a:defRPr sz="1600">
                <a:solidFill>
                  <a:srgbClr val="808080"/>
                </a:solidFill>
                <a:latin typeface="Nanum Square Bold"/>
                <a:ea typeface="Nanum Square Bold"/>
                <a:cs typeface="Nanum Square Bold"/>
                <a:sym typeface="Nanum Square Bold"/>
              </a:defRPr>
            </a:pPr>
            <a:r>
              <a:rPr sz="2000"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장바구니</a:t>
            </a:r>
            <a:endParaRPr sz="2000"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  <a:p>
            <a:pPr>
              <a:lnSpc>
                <a:spcPts val="3600"/>
              </a:lnSpc>
              <a:defRPr sz="1600">
                <a:solidFill>
                  <a:srgbClr val="808080"/>
                </a:solidFill>
                <a:latin typeface="Nanum Square Bold"/>
                <a:ea typeface="Nanum Square Bold"/>
                <a:cs typeface="Nanum Square Bold"/>
                <a:sym typeface="Nanum Square Bold"/>
              </a:defRPr>
            </a:pPr>
            <a:r>
              <a:rPr sz="2000"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주문</a:t>
            </a:r>
            <a:r>
              <a:rPr sz="2000" dirty="0">
                <a:latin typeface="굴림" panose="020B0600000101010101" pitchFamily="50" charset="-127"/>
                <a:ea typeface="Apple SD Gothic Neo" panose="02000300000000000000" pitchFamily="2" charset="-127"/>
              </a:rPr>
              <a:t> / </a:t>
            </a:r>
            <a:r>
              <a:rPr sz="2000"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리뷰</a:t>
            </a:r>
            <a:r>
              <a:rPr sz="2000" dirty="0">
                <a:latin typeface="굴림" panose="020B0600000101010101" pitchFamily="50" charset="-127"/>
                <a:ea typeface="Apple SD Gothic Neo" panose="02000300000000000000" pitchFamily="2" charset="-127"/>
              </a:rPr>
              <a:t> / </a:t>
            </a:r>
            <a:r>
              <a:rPr sz="2000"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좋아요</a:t>
            </a:r>
            <a:endParaRPr sz="2000"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  <a:p>
            <a:pPr>
              <a:lnSpc>
                <a:spcPts val="3600"/>
              </a:lnSpc>
              <a:defRPr sz="1600">
                <a:solidFill>
                  <a:srgbClr val="808080"/>
                </a:solidFill>
                <a:latin typeface="Nanum Square Bold"/>
                <a:ea typeface="Nanum Square Bold"/>
                <a:cs typeface="Nanum Square Bold"/>
                <a:sym typeface="Nanum Square Bold"/>
              </a:defRPr>
            </a:pPr>
            <a:r>
              <a:rPr sz="2000"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상품</a:t>
            </a:r>
            <a:r>
              <a:rPr sz="2000" dirty="0">
                <a:latin typeface="굴림" panose="020B0600000101010101" pitchFamily="50" charset="-127"/>
                <a:ea typeface="Apple SD Gothic Neo" panose="02000300000000000000" pitchFamily="2" charset="-127"/>
              </a:rPr>
              <a:t> / </a:t>
            </a:r>
            <a:r>
              <a:rPr sz="2000"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상품</a:t>
            </a:r>
            <a:r>
              <a:rPr sz="2000"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sz="2000"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상세</a:t>
            </a:r>
            <a:r>
              <a:rPr sz="2000" dirty="0">
                <a:latin typeface="굴림" panose="020B0600000101010101" pitchFamily="50" charset="-127"/>
                <a:ea typeface="Apple SD Gothic Neo" panose="02000300000000000000" pitchFamily="2" charset="-127"/>
              </a:rPr>
              <a:t> / </a:t>
            </a:r>
            <a:r>
              <a:rPr sz="2000"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상품</a:t>
            </a:r>
            <a:r>
              <a:rPr sz="2000"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sz="2000"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이미지</a:t>
            </a:r>
            <a:endParaRPr sz="2000"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  <a:p>
            <a:pPr>
              <a:lnSpc>
                <a:spcPts val="3600"/>
              </a:lnSpc>
              <a:defRPr sz="1600">
                <a:solidFill>
                  <a:srgbClr val="808080"/>
                </a:solidFill>
                <a:latin typeface="Nanum Square Bold"/>
                <a:ea typeface="Nanum Square Bold"/>
                <a:cs typeface="Nanum Square Bold"/>
                <a:sym typeface="Nanum Square Bold"/>
              </a:defRPr>
            </a:pPr>
            <a:endParaRPr sz="2000"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  <a:p>
            <a:pPr>
              <a:lnSpc>
                <a:spcPts val="3600"/>
              </a:lnSpc>
              <a:defRPr sz="1600" b="1">
                <a:solidFill>
                  <a:srgbClr val="191919"/>
                </a:solidFill>
                <a:latin typeface="Nanum Square Bold"/>
                <a:ea typeface="Nanum Square Bold"/>
                <a:cs typeface="Nanum Square Bold"/>
                <a:sym typeface="Nanum Square Bold"/>
              </a:defRPr>
            </a:pPr>
            <a:endParaRPr sz="2000"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233" name="TextBox 10"/>
          <p:cNvSpPr txBox="1"/>
          <p:nvPr/>
        </p:nvSpPr>
        <p:spPr>
          <a:xfrm>
            <a:off x="10515600" y="7581900"/>
            <a:ext cx="5443224" cy="18135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ts val="3600"/>
              </a:lnSpc>
              <a:defRPr sz="2000" b="1">
                <a:solidFill>
                  <a:srgbClr val="191919"/>
                </a:solidFill>
                <a:latin typeface="Nanum Square Bold"/>
                <a:ea typeface="Nanum Square Bold"/>
                <a:cs typeface="Nanum Square Bold"/>
                <a:sym typeface="Nanum Square Bold"/>
              </a:defRPr>
            </a:pP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프론트앤드</a:t>
            </a:r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  <a:p>
            <a:pPr>
              <a:lnSpc>
                <a:spcPts val="3600"/>
              </a:lnSpc>
              <a:defRPr sz="2000">
                <a:solidFill>
                  <a:srgbClr val="191919"/>
                </a:solidFill>
                <a:latin typeface="Nanum Square"/>
                <a:ea typeface="Nanum Square"/>
                <a:cs typeface="Nanum Square"/>
                <a:sym typeface="Nanum Square"/>
              </a:defRPr>
            </a:pP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로그인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/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회원가입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/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검색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/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장바구니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/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결제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/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추천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페이지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/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베스트페이지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/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신상품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페이지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/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mypage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(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상품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등록,수정,삭제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/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배송지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관리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)</a:t>
            </a:r>
          </a:p>
        </p:txBody>
      </p:sp>
      <p:sp>
        <p:nvSpPr>
          <p:cNvPr id="234" name="TextBox 8"/>
          <p:cNvSpPr txBox="1"/>
          <p:nvPr/>
        </p:nvSpPr>
        <p:spPr>
          <a:xfrm>
            <a:off x="14490509" y="7281454"/>
            <a:ext cx="5443225" cy="3999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3600"/>
              </a:lnSpc>
              <a:defRPr sz="2000" b="1">
                <a:solidFill>
                  <a:srgbClr val="191919"/>
                </a:solidFill>
                <a:latin typeface="Nanum Square Bold"/>
                <a:ea typeface="Nanum Square Bold"/>
                <a:cs typeface="Nanum Square Bold"/>
                <a:sym typeface="Nanum Square Bold"/>
              </a:defRPr>
            </a:lvl1pPr>
          </a:lstStyle>
          <a:p>
            <a:r>
              <a:rPr b="0"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백앤드</a:t>
            </a:r>
            <a:endParaRPr b="0"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235" name="모서리가 둥근 직사각형 37"/>
          <p:cNvSpPr/>
          <p:nvPr/>
        </p:nvSpPr>
        <p:spPr>
          <a:xfrm>
            <a:off x="9448800" y="2260043"/>
            <a:ext cx="8130396" cy="7480766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z="1400"/>
            </a:pPr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236" name="TextBox 5"/>
          <p:cNvSpPr txBox="1"/>
          <p:nvPr/>
        </p:nvSpPr>
        <p:spPr>
          <a:xfrm>
            <a:off x="11333464" y="2885957"/>
            <a:ext cx="4361066" cy="435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3600"/>
              </a:lnSpc>
              <a:defRPr sz="2800" b="1">
                <a:solidFill>
                  <a:schemeClr val="accent5"/>
                </a:solidFill>
                <a:latin typeface="Nanum Square Bold"/>
                <a:ea typeface="Nanum Square Bold"/>
                <a:cs typeface="Nanum Square Bold"/>
                <a:sym typeface="Nanum Square Bold"/>
              </a:defRPr>
            </a:lvl1pPr>
          </a:lstStyle>
          <a:p>
            <a:r>
              <a:rPr b="0"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추유담</a:t>
            </a:r>
            <a:endParaRPr b="0"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237" name="TextBox 8"/>
          <p:cNvSpPr txBox="1"/>
          <p:nvPr/>
        </p:nvSpPr>
        <p:spPr>
          <a:xfrm>
            <a:off x="11129118" y="4093458"/>
            <a:ext cx="2325228" cy="31777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ts val="3600"/>
              </a:lnSpc>
              <a:defRPr sz="1600" b="1">
                <a:solidFill>
                  <a:srgbClr val="191919"/>
                </a:solidFill>
                <a:latin typeface="Nanum Square Bold"/>
                <a:ea typeface="Nanum Square Bold"/>
                <a:cs typeface="Nanum Square Bold"/>
                <a:sym typeface="Nanum Square Bold"/>
              </a:defRPr>
            </a:pPr>
            <a:r>
              <a:rPr sz="2000"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프론트앤드</a:t>
            </a:r>
            <a:endParaRPr sz="2000"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  <a:p>
            <a:pPr>
              <a:lnSpc>
                <a:spcPts val="3600"/>
              </a:lnSpc>
              <a:defRPr sz="1600" b="1">
                <a:solidFill>
                  <a:srgbClr val="808080"/>
                </a:solidFill>
                <a:latin typeface="Nanum Square Bold"/>
                <a:ea typeface="Nanum Square Bold"/>
                <a:cs typeface="Nanum Square Bold"/>
                <a:sym typeface="Nanum Square Bold"/>
              </a:defRPr>
            </a:pPr>
            <a:r>
              <a:rPr sz="2000"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로그인</a:t>
            </a:r>
            <a:r>
              <a:rPr sz="2000"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sz="2000"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페이지</a:t>
            </a:r>
            <a:r>
              <a:rPr sz="2000"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</a:p>
          <a:p>
            <a:pPr>
              <a:lnSpc>
                <a:spcPts val="3600"/>
              </a:lnSpc>
              <a:defRPr sz="1600" b="1">
                <a:solidFill>
                  <a:srgbClr val="808080"/>
                </a:solidFill>
                <a:latin typeface="Nanum Square Bold"/>
                <a:ea typeface="Nanum Square Bold"/>
                <a:cs typeface="Nanum Square Bold"/>
                <a:sym typeface="Nanum Square Bold"/>
              </a:defRPr>
            </a:pPr>
            <a:r>
              <a:rPr sz="2000"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회원가입</a:t>
            </a:r>
            <a:r>
              <a:rPr sz="2000"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sz="2000"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페이지</a:t>
            </a:r>
            <a:endParaRPr sz="2000"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  <a:p>
            <a:pPr>
              <a:lnSpc>
                <a:spcPts val="3600"/>
              </a:lnSpc>
              <a:defRPr sz="1600" b="1">
                <a:solidFill>
                  <a:srgbClr val="808080"/>
                </a:solidFill>
                <a:latin typeface="Nanum Square Bold"/>
                <a:ea typeface="Nanum Square Bold"/>
                <a:cs typeface="Nanum Square Bold"/>
                <a:sym typeface="Nanum Square Bold"/>
              </a:defRPr>
            </a:pPr>
            <a:r>
              <a:rPr sz="2000"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메인</a:t>
            </a:r>
            <a:r>
              <a:rPr sz="2000"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sz="2000"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페이지</a:t>
            </a:r>
            <a:r>
              <a:rPr sz="2000" dirty="0">
                <a:latin typeface="굴림" panose="020B0600000101010101" pitchFamily="50" charset="-127"/>
                <a:ea typeface="Apple SD Gothic Neo" panose="02000300000000000000" pitchFamily="2" charset="-127"/>
              </a:rPr>
              <a:t>  </a:t>
            </a:r>
          </a:p>
          <a:p>
            <a:pPr>
              <a:lnSpc>
                <a:spcPts val="3600"/>
              </a:lnSpc>
              <a:defRPr sz="1600" b="1">
                <a:solidFill>
                  <a:srgbClr val="808080"/>
                </a:solidFill>
                <a:latin typeface="Nanum Square Bold"/>
                <a:ea typeface="Nanum Square Bold"/>
                <a:cs typeface="Nanum Square Bold"/>
                <a:sym typeface="Nanum Square Bold"/>
              </a:defRPr>
            </a:pPr>
            <a:r>
              <a:rPr sz="2000"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업체</a:t>
            </a:r>
            <a:r>
              <a:rPr sz="2000"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sz="2000"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리스트</a:t>
            </a:r>
            <a:r>
              <a:rPr sz="2000"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sz="2000"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페이지</a:t>
            </a:r>
            <a:endParaRPr sz="2000"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  <a:p>
            <a:pPr>
              <a:lnSpc>
                <a:spcPts val="3600"/>
              </a:lnSpc>
              <a:defRPr sz="1600" b="1">
                <a:solidFill>
                  <a:srgbClr val="808080"/>
                </a:solidFill>
                <a:latin typeface="Nanum Square Bold"/>
                <a:ea typeface="Nanum Square Bold"/>
                <a:cs typeface="Nanum Square Bold"/>
                <a:sym typeface="Nanum Square Bold"/>
              </a:defRPr>
            </a:pPr>
            <a:r>
              <a:rPr sz="2000"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업체</a:t>
            </a:r>
            <a:r>
              <a:rPr sz="2000"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sz="2000"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상세</a:t>
            </a:r>
            <a:r>
              <a:rPr sz="2000"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sz="2000"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페이지</a:t>
            </a:r>
            <a:r>
              <a:rPr sz="2000"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</a:p>
          <a:p>
            <a:pPr>
              <a:lnSpc>
                <a:spcPts val="3600"/>
              </a:lnSpc>
              <a:defRPr sz="1600" b="1">
                <a:solidFill>
                  <a:srgbClr val="808080"/>
                </a:solidFill>
                <a:latin typeface="Nanum Square Bold"/>
                <a:ea typeface="Nanum Square Bold"/>
                <a:cs typeface="Nanum Square Bold"/>
                <a:sym typeface="Nanum Square Bold"/>
              </a:defRPr>
            </a:pPr>
            <a:r>
              <a:rPr sz="2000"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상품</a:t>
            </a:r>
            <a:r>
              <a:rPr sz="2000"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sz="2000"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리스트</a:t>
            </a:r>
            <a:r>
              <a:rPr sz="2000"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sz="2000"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페이지</a:t>
            </a:r>
            <a:r>
              <a:rPr sz="2000"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endParaRPr lang="ko-KR" altLang="en-US" sz="2000"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2" name="TextBox 8">
            <a:extLst>
              <a:ext uri="{FF2B5EF4-FFF2-40B4-BE49-F238E27FC236}">
                <a16:creationId xmlns:a16="http://schemas.microsoft.com/office/drawing/2014/main" id="{C77557B1-451A-D2B9-8141-4AB0FD67FB7F}"/>
              </a:ext>
            </a:extLst>
          </p:cNvPr>
          <p:cNvSpPr txBox="1"/>
          <p:nvPr/>
        </p:nvSpPr>
        <p:spPr>
          <a:xfrm>
            <a:off x="13987746" y="4434495"/>
            <a:ext cx="2802758" cy="27083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ts val="3600"/>
              </a:lnSpc>
              <a:defRPr sz="1600" b="1">
                <a:solidFill>
                  <a:srgbClr val="808080"/>
                </a:solidFill>
                <a:latin typeface="Nanum Square Bold"/>
                <a:ea typeface="Nanum Square Bold"/>
                <a:cs typeface="Nanum Square Bold"/>
                <a:sym typeface="Nanum Square Bold"/>
              </a:defRPr>
            </a:pPr>
            <a:r>
              <a:rPr lang="ko-KR" altLang="en-US" sz="2000" dirty="0">
                <a:latin typeface="굴림" panose="020B0600000101010101" pitchFamily="50" charset="-127"/>
                <a:ea typeface="Apple SD Gothic Neo" panose="02000300000000000000" pitchFamily="2" charset="-127"/>
              </a:rPr>
              <a:t>상품 상세 페이지 </a:t>
            </a:r>
          </a:p>
          <a:p>
            <a:pPr>
              <a:lnSpc>
                <a:spcPts val="3600"/>
              </a:lnSpc>
              <a:defRPr sz="1600" b="1">
                <a:solidFill>
                  <a:srgbClr val="808080"/>
                </a:solidFill>
                <a:latin typeface="Nanum Square Bold"/>
                <a:ea typeface="Nanum Square Bold"/>
                <a:cs typeface="Nanum Square Bold"/>
                <a:sym typeface="Nanum Square Bold"/>
              </a:defRPr>
            </a:pPr>
            <a:r>
              <a:rPr lang="ko-KR" altLang="en-US" sz="2000" dirty="0">
                <a:latin typeface="굴림" panose="020B0600000101010101" pitchFamily="50" charset="-127"/>
                <a:ea typeface="Apple SD Gothic Neo" panose="02000300000000000000" pitchFamily="2" charset="-127"/>
              </a:rPr>
              <a:t>장바구니 페이지 </a:t>
            </a:r>
          </a:p>
          <a:p>
            <a:pPr>
              <a:lnSpc>
                <a:spcPts val="3600"/>
              </a:lnSpc>
              <a:defRPr sz="1600" b="1">
                <a:solidFill>
                  <a:srgbClr val="808080"/>
                </a:solidFill>
                <a:latin typeface="Nanum Square Bold"/>
                <a:ea typeface="Nanum Square Bold"/>
                <a:cs typeface="Nanum Square Bold"/>
                <a:sym typeface="Nanum Square Bold"/>
              </a:defRPr>
            </a:pPr>
            <a:r>
              <a:rPr lang="ko-KR" altLang="en-US" sz="2000" dirty="0">
                <a:latin typeface="굴림" panose="020B0600000101010101" pitchFamily="50" charset="-127"/>
                <a:ea typeface="Apple SD Gothic Neo" panose="02000300000000000000" pitchFamily="2" charset="-127"/>
              </a:rPr>
              <a:t>결제 페이지 </a:t>
            </a:r>
          </a:p>
          <a:p>
            <a:pPr>
              <a:lnSpc>
                <a:spcPts val="3600"/>
              </a:lnSpc>
              <a:defRPr sz="1600" b="1">
                <a:solidFill>
                  <a:srgbClr val="808080"/>
                </a:solidFill>
                <a:latin typeface="Nanum Square Bold"/>
                <a:ea typeface="Nanum Square Bold"/>
                <a:cs typeface="Nanum Square Bold"/>
                <a:sym typeface="Nanum Square Bold"/>
              </a:defRPr>
            </a:pPr>
            <a:r>
              <a:rPr lang="ko-KR" altLang="en-US" sz="2000" dirty="0">
                <a:latin typeface="굴림" panose="020B0600000101010101" pitchFamily="50" charset="-127"/>
                <a:ea typeface="Apple SD Gothic Neo" panose="02000300000000000000" pitchFamily="2" charset="-127"/>
              </a:rPr>
              <a:t>관리자 페이지 </a:t>
            </a:r>
          </a:p>
          <a:p>
            <a:pPr>
              <a:lnSpc>
                <a:spcPts val="3600"/>
              </a:lnSpc>
              <a:defRPr sz="1600" b="1">
                <a:solidFill>
                  <a:srgbClr val="808080"/>
                </a:solidFill>
                <a:latin typeface="Nanum Square Bold"/>
                <a:ea typeface="Nanum Square Bold"/>
                <a:cs typeface="Nanum Square Bold"/>
                <a:sym typeface="Nanum Square Bold"/>
              </a:defRPr>
            </a:pPr>
            <a:r>
              <a:rPr lang="ko-KR" altLang="en-US" sz="2000" dirty="0">
                <a:latin typeface="굴림" panose="020B0600000101010101" pitchFamily="50" charset="-127"/>
                <a:ea typeface="Apple SD Gothic Neo" panose="02000300000000000000" pitchFamily="2" charset="-127"/>
              </a:rPr>
              <a:t>마이페이지</a:t>
            </a:r>
            <a:r>
              <a:rPr lang="en-US" altLang="ko-KR" sz="2000" dirty="0">
                <a:latin typeface="굴림" panose="020B0600000101010101" pitchFamily="50" charset="-127"/>
                <a:ea typeface="Apple SD Gothic Neo" panose="02000300000000000000" pitchFamily="2" charset="-127"/>
              </a:rPr>
              <a:t>(</a:t>
            </a:r>
            <a:r>
              <a:rPr lang="ko-KR" altLang="en-US" sz="2000" dirty="0">
                <a:latin typeface="굴림" panose="020B0600000101010101" pitchFamily="50" charset="-127"/>
                <a:ea typeface="Apple SD Gothic Neo" panose="02000300000000000000" pitchFamily="2" charset="-127"/>
              </a:rPr>
              <a:t>구매자</a:t>
            </a:r>
            <a:r>
              <a:rPr lang="en-US" altLang="ko-KR" sz="2000" dirty="0">
                <a:latin typeface="굴림" panose="020B0600000101010101" pitchFamily="50" charset="-127"/>
                <a:ea typeface="Apple SD Gothic Neo" panose="02000300000000000000" pitchFamily="2" charset="-127"/>
              </a:rPr>
              <a:t>) </a:t>
            </a:r>
          </a:p>
          <a:p>
            <a:pPr>
              <a:lnSpc>
                <a:spcPts val="3600"/>
              </a:lnSpc>
              <a:defRPr sz="1600" b="1">
                <a:solidFill>
                  <a:srgbClr val="808080"/>
                </a:solidFill>
                <a:latin typeface="Nanum Square Bold"/>
                <a:ea typeface="Nanum Square Bold"/>
                <a:cs typeface="Nanum Square Bold"/>
                <a:sym typeface="Nanum Square Bold"/>
              </a:defRPr>
            </a:pPr>
            <a:r>
              <a:rPr lang="ko-KR" altLang="en-US" sz="2000" dirty="0">
                <a:latin typeface="굴림" panose="020B0600000101010101" pitchFamily="50" charset="-127"/>
                <a:ea typeface="Apple SD Gothic Neo" panose="02000300000000000000" pitchFamily="2" charset="-127"/>
              </a:rPr>
              <a:t>마이페이지</a:t>
            </a:r>
            <a:r>
              <a:rPr lang="en-US" altLang="ko-KR" sz="2000" dirty="0">
                <a:latin typeface="굴림" panose="020B0600000101010101" pitchFamily="50" charset="-127"/>
                <a:ea typeface="Apple SD Gothic Neo" panose="02000300000000000000" pitchFamily="2" charset="-127"/>
              </a:rPr>
              <a:t>(</a:t>
            </a:r>
            <a:r>
              <a:rPr lang="ko-KR" altLang="en-US" sz="2000" dirty="0">
                <a:latin typeface="굴림" panose="020B0600000101010101" pitchFamily="50" charset="-127"/>
                <a:ea typeface="Apple SD Gothic Neo" panose="02000300000000000000" pitchFamily="2" charset="-127"/>
              </a:rPr>
              <a:t>판매자</a:t>
            </a:r>
            <a:r>
              <a:rPr lang="en-US" altLang="ko-KR" sz="2000" dirty="0">
                <a:latin typeface="굴림" panose="020B0600000101010101" pitchFamily="50" charset="-127"/>
                <a:ea typeface="Apple SD Gothic Neo" panose="02000300000000000000" pitchFamily="2" charset="-127"/>
              </a:rPr>
              <a:t>)</a:t>
            </a:r>
          </a:p>
        </p:txBody>
      </p:sp>
      <p:pic>
        <p:nvPicPr>
          <p:cNvPr id="4100" name="Picture 4" descr="emoji-timeline">
            <a:extLst>
              <a:ext uri="{FF2B5EF4-FFF2-40B4-BE49-F238E27FC236}">
                <a16:creationId xmlns:a16="http://schemas.microsoft.com/office/drawing/2014/main" id="{DA225798-95DC-65F5-526C-056BEAC494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1687" y="2769055"/>
            <a:ext cx="687774" cy="687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emoji-timeline">
            <a:extLst>
              <a:ext uri="{FF2B5EF4-FFF2-40B4-BE49-F238E27FC236}">
                <a16:creationId xmlns:a16="http://schemas.microsoft.com/office/drawing/2014/main" id="{393F69E9-8A98-49A4-373A-3AB10584ED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90401" y="2770595"/>
            <a:ext cx="684695" cy="684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Freeform 2"/>
          <p:cNvSpPr/>
          <p:nvPr/>
        </p:nvSpPr>
        <p:spPr>
          <a:xfrm>
            <a:off x="0" y="-180827"/>
            <a:ext cx="18288000" cy="1919802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242" name="TextBox 3"/>
          <p:cNvSpPr txBox="1"/>
          <p:nvPr/>
        </p:nvSpPr>
        <p:spPr>
          <a:xfrm>
            <a:off x="13454346" y="587864"/>
            <a:ext cx="3881155" cy="3563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r">
              <a:lnSpc>
                <a:spcPts val="3000"/>
              </a:lnSpc>
              <a:defRPr sz="2200">
                <a:solidFill>
                  <a:srgbClr val="FFFFFF"/>
                </a:solidFill>
                <a:latin typeface="Nanum Square"/>
                <a:ea typeface="Nanum Square"/>
                <a:cs typeface="Nanum Square"/>
                <a:sym typeface="Nanum Square"/>
              </a:defRPr>
            </a:lvl1pPr>
          </a:lstStyle>
          <a:p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진행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계획</a:t>
            </a:r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243" name="TextBox 4"/>
          <p:cNvSpPr txBox="1"/>
          <p:nvPr/>
        </p:nvSpPr>
        <p:spPr>
          <a:xfrm>
            <a:off x="952500" y="360851"/>
            <a:ext cx="3315474" cy="6873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5800"/>
              </a:lnSpc>
              <a:defRPr sz="4200" spc="-58">
                <a:solidFill>
                  <a:srgbClr val="FFFFFF"/>
                </a:solidFill>
                <a:latin typeface="Nanum Square"/>
                <a:ea typeface="Nanum Square"/>
                <a:cs typeface="Nanum Square"/>
                <a:sym typeface="Nanum Square"/>
              </a:defRPr>
            </a:lvl1pPr>
          </a:lstStyle>
          <a:p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진행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일정</a:t>
            </a:r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244" name="직선 연결선[R] 11"/>
          <p:cNvSpPr/>
          <p:nvPr/>
        </p:nvSpPr>
        <p:spPr>
          <a:xfrm>
            <a:off x="0" y="5535819"/>
            <a:ext cx="17068801" cy="1"/>
          </a:xfrm>
          <a:prstGeom prst="line">
            <a:avLst/>
          </a:prstGeom>
          <a:ln w="38100">
            <a:solidFill>
              <a:srgbClr val="46AAC4"/>
            </a:solidFill>
          </a:ln>
        </p:spPr>
        <p:txBody>
          <a:bodyPr lIns="45719" rIns="45719"/>
          <a:lstStyle/>
          <a:p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245" name="타원 15"/>
          <p:cNvSpPr/>
          <p:nvPr/>
        </p:nvSpPr>
        <p:spPr>
          <a:xfrm>
            <a:off x="16954500" y="5244884"/>
            <a:ext cx="533400" cy="583771"/>
          </a:xfrm>
          <a:prstGeom prst="ellipse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45719" rIns="45719" anchor="ctr"/>
          <a:lstStyle/>
          <a:p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246" name="TextBox 3"/>
          <p:cNvSpPr txBox="1"/>
          <p:nvPr/>
        </p:nvSpPr>
        <p:spPr>
          <a:xfrm>
            <a:off x="15491791" y="6215572"/>
            <a:ext cx="2072309" cy="7167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lnSpc>
                <a:spcPts val="3000"/>
              </a:lnSpc>
              <a:defRPr sz="2800">
                <a:solidFill>
                  <a:schemeClr val="accent5"/>
                </a:solidFill>
                <a:latin typeface="Nanum Square"/>
                <a:ea typeface="Nanum Square"/>
                <a:cs typeface="Nanum Square"/>
                <a:sym typeface="Nanum Square"/>
              </a:defRPr>
            </a:lvl1pPr>
          </a:lstStyle>
          <a:p>
            <a:pPr algn="r"/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배포</a:t>
            </a:r>
            <a:endParaRPr lang="en-US"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  <a:p>
            <a:pPr algn="r"/>
            <a:r>
              <a:rPr lang="en-US" altLang="ko-KR" sz="2000" dirty="0">
                <a:latin typeface="굴림" panose="020B0600000101010101" pitchFamily="50" charset="-127"/>
                <a:ea typeface="Apple SD Gothic Neo" panose="02000300000000000000" pitchFamily="2" charset="-127"/>
              </a:rPr>
              <a:t>2025.11.19</a:t>
            </a:r>
            <a:endParaRPr sz="2000"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247" name="타원 17"/>
          <p:cNvSpPr/>
          <p:nvPr/>
        </p:nvSpPr>
        <p:spPr>
          <a:xfrm>
            <a:off x="1200342" y="5351453"/>
            <a:ext cx="342901" cy="368733"/>
          </a:xfrm>
          <a:prstGeom prst="ellipse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45719" rIns="45719" anchor="ctr"/>
          <a:lstStyle/>
          <a:p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248" name="타원 18"/>
          <p:cNvSpPr/>
          <p:nvPr/>
        </p:nvSpPr>
        <p:spPr>
          <a:xfrm>
            <a:off x="2743584" y="5345319"/>
            <a:ext cx="342901" cy="381001"/>
          </a:xfrm>
          <a:prstGeom prst="ellipse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45719" rIns="45719" anchor="ctr"/>
          <a:lstStyle/>
          <a:p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249" name="TextBox 3"/>
          <p:cNvSpPr txBox="1"/>
          <p:nvPr/>
        </p:nvSpPr>
        <p:spPr>
          <a:xfrm>
            <a:off x="475366" y="6215572"/>
            <a:ext cx="4133853" cy="15240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ts val="3000"/>
              </a:lnSpc>
              <a:defRPr sz="2800">
                <a:solidFill>
                  <a:schemeClr val="accent5"/>
                </a:solidFill>
                <a:latin typeface="Nanum Square"/>
                <a:ea typeface="Nanum Square"/>
                <a:cs typeface="Nanum Square"/>
                <a:sym typeface="Nanum Square"/>
              </a:defRPr>
            </a:pP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기획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및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설계</a:t>
            </a:r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  <a:p>
            <a:pPr>
              <a:lnSpc>
                <a:spcPts val="3000"/>
              </a:lnSpc>
              <a:defRPr sz="2800">
                <a:solidFill>
                  <a:schemeClr val="accent5"/>
                </a:solidFill>
                <a:latin typeface="Nanum Square"/>
                <a:ea typeface="Nanum Square"/>
                <a:cs typeface="Nanum Square"/>
                <a:sym typeface="Nanum Square"/>
              </a:defRPr>
            </a:pPr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  <a:p>
            <a:pPr>
              <a:lnSpc>
                <a:spcPts val="3000"/>
              </a:lnSpc>
              <a:defRPr sz="2000">
                <a:latin typeface="Nanum Square"/>
                <a:ea typeface="Nanum Square"/>
                <a:cs typeface="Nanum Square"/>
                <a:sym typeface="Nanum Square"/>
              </a:defRPr>
            </a:pP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~2025.10.10</a:t>
            </a:r>
            <a:b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</a:b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본격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팀프로젝트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진행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전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설계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완료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</a:p>
        </p:txBody>
      </p:sp>
      <p:sp>
        <p:nvSpPr>
          <p:cNvPr id="250" name="TextBox 3"/>
          <p:cNvSpPr txBox="1"/>
          <p:nvPr/>
        </p:nvSpPr>
        <p:spPr>
          <a:xfrm>
            <a:off x="2532777" y="2430661"/>
            <a:ext cx="3435782" cy="23164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ts val="3000"/>
              </a:lnSpc>
              <a:defRPr sz="2000">
                <a:latin typeface="Nanum Square"/>
                <a:ea typeface="Nanum Square"/>
                <a:cs typeface="Nanum Square"/>
                <a:sym typeface="Nanum Square"/>
              </a:defRPr>
            </a:pP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2025.10.13</a:t>
            </a:r>
            <a:b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</a:b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개인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사유로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팀원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중도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이탈</a:t>
            </a:r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  <a:p>
            <a:pPr>
              <a:lnSpc>
                <a:spcPts val="3000"/>
              </a:lnSpc>
              <a:defRPr sz="2000">
                <a:latin typeface="Nanum Square"/>
                <a:ea typeface="Nanum Square"/>
                <a:cs typeface="Nanum Square"/>
                <a:sym typeface="Nanum Square"/>
              </a:defRPr>
            </a:pP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4인에서 3인으로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프로젝트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재검토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및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역할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재분배</a:t>
            </a:r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  <a:p>
            <a:pPr>
              <a:lnSpc>
                <a:spcPts val="3000"/>
              </a:lnSpc>
              <a:defRPr sz="2000">
                <a:latin typeface="Nanum Square"/>
                <a:ea typeface="Nanum Square"/>
                <a:cs typeface="Nanum Square"/>
                <a:sym typeface="Nanum Square"/>
              </a:defRPr>
            </a:pP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endParaRPr sz="2800" dirty="0">
              <a:solidFill>
                <a:schemeClr val="accent5"/>
              </a:solidFill>
              <a:latin typeface="굴림" panose="020B0600000101010101" pitchFamily="50" charset="-127"/>
              <a:ea typeface="Apple SD Gothic Neo" panose="02000300000000000000" pitchFamily="2" charset="-127"/>
            </a:endParaRPr>
          </a:p>
          <a:p>
            <a:pPr>
              <a:lnSpc>
                <a:spcPts val="3000"/>
              </a:lnSpc>
              <a:defRPr sz="2800">
                <a:solidFill>
                  <a:schemeClr val="accent5"/>
                </a:solidFill>
                <a:latin typeface="Nanum Square"/>
                <a:ea typeface="Nanum Square"/>
                <a:cs typeface="Nanum Square"/>
                <a:sym typeface="Nanum Square"/>
              </a:defRPr>
            </a:pP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중도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이탈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1</a:t>
            </a:r>
          </a:p>
        </p:txBody>
      </p:sp>
      <p:sp>
        <p:nvSpPr>
          <p:cNvPr id="251" name="타원 24"/>
          <p:cNvSpPr/>
          <p:nvPr/>
        </p:nvSpPr>
        <p:spPr>
          <a:xfrm>
            <a:off x="4663054" y="5345319"/>
            <a:ext cx="342901" cy="381001"/>
          </a:xfrm>
          <a:prstGeom prst="ellipse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45719" rIns="45719" anchor="ctr"/>
          <a:lstStyle/>
          <a:p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252" name="TextBox 3"/>
          <p:cNvSpPr txBox="1"/>
          <p:nvPr/>
        </p:nvSpPr>
        <p:spPr>
          <a:xfrm>
            <a:off x="9048298" y="2786065"/>
            <a:ext cx="4133852" cy="3320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3000"/>
              </a:lnSpc>
              <a:defRPr sz="2000">
                <a:latin typeface="Nanum Square"/>
                <a:ea typeface="Nanum Square"/>
                <a:cs typeface="Nanum Square"/>
                <a:sym typeface="Nanum Square"/>
              </a:defRPr>
            </a:lvl1pPr>
          </a:lstStyle>
          <a:p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</a:p>
        </p:txBody>
      </p:sp>
      <p:sp>
        <p:nvSpPr>
          <p:cNvPr id="253" name="TextBox 3"/>
          <p:cNvSpPr txBox="1"/>
          <p:nvPr/>
        </p:nvSpPr>
        <p:spPr>
          <a:xfrm>
            <a:off x="9719439" y="6215572"/>
            <a:ext cx="3218105" cy="22860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ts val="3000"/>
              </a:lnSpc>
              <a:defRPr sz="2800">
                <a:solidFill>
                  <a:schemeClr val="accent5"/>
                </a:solidFill>
                <a:latin typeface="Nanum Square"/>
                <a:ea typeface="Nanum Square"/>
                <a:cs typeface="Nanum Square"/>
                <a:sym typeface="Nanum Square"/>
              </a:defRPr>
            </a:pP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중간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완성</a:t>
            </a:r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  <a:p>
            <a:pPr>
              <a:lnSpc>
                <a:spcPts val="3000"/>
              </a:lnSpc>
              <a:defRPr sz="2800">
                <a:solidFill>
                  <a:schemeClr val="accent5"/>
                </a:solidFill>
                <a:latin typeface="Nanum Square"/>
                <a:ea typeface="Nanum Square"/>
                <a:cs typeface="Nanum Square"/>
                <a:sym typeface="Nanum Square"/>
              </a:defRPr>
            </a:pPr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  <a:p>
            <a:pPr>
              <a:lnSpc>
                <a:spcPts val="3000"/>
              </a:lnSpc>
              <a:defRPr sz="2000">
                <a:latin typeface="Nanum Square"/>
                <a:ea typeface="Nanum Square"/>
                <a:cs typeface="Nanum Square"/>
                <a:sym typeface="Nanum Square"/>
              </a:defRPr>
            </a:pP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2025.11.09</a:t>
            </a:r>
            <a:b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</a:b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기본적인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필수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기능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및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페이지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구현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완료</a:t>
            </a:r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  <a:p>
            <a:pPr>
              <a:lnSpc>
                <a:spcPts val="3000"/>
              </a:lnSpc>
              <a:defRPr sz="2000">
                <a:latin typeface="Nanum Square"/>
                <a:ea typeface="Nanum Square"/>
                <a:cs typeface="Nanum Square"/>
                <a:sym typeface="Nanum Square"/>
              </a:defRPr>
            </a:pP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완성도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80%</a:t>
            </a:r>
          </a:p>
        </p:txBody>
      </p:sp>
      <p:sp>
        <p:nvSpPr>
          <p:cNvPr id="254" name="TextBox 3"/>
          <p:cNvSpPr txBox="1"/>
          <p:nvPr/>
        </p:nvSpPr>
        <p:spPr>
          <a:xfrm>
            <a:off x="4641410" y="6215572"/>
            <a:ext cx="4451624" cy="22860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ts val="3000"/>
              </a:lnSpc>
              <a:defRPr sz="2800">
                <a:solidFill>
                  <a:schemeClr val="accent5"/>
                </a:solidFill>
                <a:latin typeface="Nanum Square"/>
                <a:ea typeface="Nanum Square"/>
                <a:cs typeface="Nanum Square"/>
                <a:sym typeface="Nanum Square"/>
              </a:defRPr>
            </a:pP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DB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모델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초안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완성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및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구현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단계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시작</a:t>
            </a:r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  <a:p>
            <a:pPr>
              <a:lnSpc>
                <a:spcPts val="3000"/>
              </a:lnSpc>
              <a:defRPr sz="2800">
                <a:solidFill>
                  <a:schemeClr val="accent5"/>
                </a:solidFill>
                <a:latin typeface="Nanum Square"/>
                <a:ea typeface="Nanum Square"/>
                <a:cs typeface="Nanum Square"/>
                <a:sym typeface="Nanum Square"/>
              </a:defRPr>
            </a:pPr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  <a:p>
            <a:pPr>
              <a:lnSpc>
                <a:spcPts val="3000"/>
              </a:lnSpc>
              <a:defRPr sz="2000">
                <a:latin typeface="Nanum Square"/>
                <a:ea typeface="Nanum Square"/>
                <a:cs typeface="Nanum Square"/>
                <a:sym typeface="Nanum Square"/>
              </a:defRPr>
            </a:pP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2025.10.20</a:t>
            </a:r>
            <a:b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</a:b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기본적인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데이터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베이스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완성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및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개발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단계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진행</a:t>
            </a:r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255" name="타원 29"/>
          <p:cNvSpPr/>
          <p:nvPr/>
        </p:nvSpPr>
        <p:spPr>
          <a:xfrm>
            <a:off x="6629400" y="5345319"/>
            <a:ext cx="342900" cy="381001"/>
          </a:xfrm>
          <a:prstGeom prst="ellipse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45719" rIns="45719" anchor="ctr"/>
          <a:lstStyle/>
          <a:p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256" name="TextBox 3"/>
          <p:cNvSpPr txBox="1"/>
          <p:nvPr/>
        </p:nvSpPr>
        <p:spPr>
          <a:xfrm>
            <a:off x="6530861" y="2400299"/>
            <a:ext cx="3435782" cy="23164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ts val="3000"/>
              </a:lnSpc>
              <a:defRPr sz="2000">
                <a:latin typeface="Nanum Square"/>
                <a:ea typeface="Nanum Square"/>
                <a:cs typeface="Nanum Square"/>
                <a:sym typeface="Nanum Square"/>
              </a:defRPr>
            </a:pP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2025.10.25</a:t>
            </a:r>
            <a:b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</a:b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개인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사유로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팀원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중도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이탈</a:t>
            </a:r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  <a:p>
            <a:pPr>
              <a:lnSpc>
                <a:spcPts val="3000"/>
              </a:lnSpc>
              <a:defRPr sz="2000">
                <a:latin typeface="Nanum Square"/>
                <a:ea typeface="Nanum Square"/>
                <a:cs typeface="Nanum Square"/>
                <a:sym typeface="Nanum Square"/>
              </a:defRPr>
            </a:pP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3인에서 2인으로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프로젝트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재검토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및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역할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재분배</a:t>
            </a:r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  <a:p>
            <a:pPr>
              <a:lnSpc>
                <a:spcPts val="3000"/>
              </a:lnSpc>
              <a:defRPr sz="2000">
                <a:latin typeface="Nanum Square"/>
                <a:ea typeface="Nanum Square"/>
                <a:cs typeface="Nanum Square"/>
                <a:sym typeface="Nanum Square"/>
              </a:defRPr>
            </a:pP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endParaRPr sz="2800" dirty="0">
              <a:solidFill>
                <a:schemeClr val="accent5"/>
              </a:solidFill>
              <a:latin typeface="굴림" panose="020B0600000101010101" pitchFamily="50" charset="-127"/>
              <a:ea typeface="Apple SD Gothic Neo" panose="02000300000000000000" pitchFamily="2" charset="-127"/>
            </a:endParaRPr>
          </a:p>
          <a:p>
            <a:pPr>
              <a:lnSpc>
                <a:spcPts val="3000"/>
              </a:lnSpc>
              <a:defRPr sz="2800">
                <a:solidFill>
                  <a:schemeClr val="accent5"/>
                </a:solidFill>
                <a:latin typeface="Nanum Square"/>
                <a:ea typeface="Nanum Square"/>
                <a:cs typeface="Nanum Square"/>
                <a:sym typeface="Nanum Square"/>
              </a:defRPr>
            </a:pP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중도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이탈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2</a:t>
            </a:r>
          </a:p>
        </p:txBody>
      </p:sp>
      <p:sp>
        <p:nvSpPr>
          <p:cNvPr id="257" name="타원 31"/>
          <p:cNvSpPr/>
          <p:nvPr/>
        </p:nvSpPr>
        <p:spPr>
          <a:xfrm>
            <a:off x="10134600" y="5345319"/>
            <a:ext cx="342900" cy="381001"/>
          </a:xfrm>
          <a:prstGeom prst="ellipse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45719" rIns="45719" anchor="ctr"/>
          <a:lstStyle/>
          <a:p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258" name="타원 32"/>
          <p:cNvSpPr/>
          <p:nvPr/>
        </p:nvSpPr>
        <p:spPr>
          <a:xfrm>
            <a:off x="12054069" y="5345319"/>
            <a:ext cx="342901" cy="381001"/>
          </a:xfrm>
          <a:prstGeom prst="ellipse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45719" rIns="45719" anchor="ctr"/>
          <a:lstStyle/>
          <a:p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259" name="타원 33"/>
          <p:cNvSpPr/>
          <p:nvPr/>
        </p:nvSpPr>
        <p:spPr>
          <a:xfrm>
            <a:off x="14161385" y="5345319"/>
            <a:ext cx="342901" cy="381001"/>
          </a:xfrm>
          <a:prstGeom prst="ellipse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45719" rIns="45719" anchor="ctr"/>
          <a:lstStyle/>
          <a:p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260" name="TextBox 3"/>
          <p:cNvSpPr txBox="1"/>
          <p:nvPr/>
        </p:nvSpPr>
        <p:spPr>
          <a:xfrm>
            <a:off x="11309852" y="2781300"/>
            <a:ext cx="3435782" cy="19354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ts val="3000"/>
              </a:lnSpc>
              <a:defRPr sz="2000">
                <a:latin typeface="Nanum Square"/>
                <a:ea typeface="Nanum Square"/>
                <a:cs typeface="Nanum Square"/>
                <a:sym typeface="Nanum Square"/>
              </a:defRPr>
            </a:pP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2025.11.12</a:t>
            </a:r>
            <a:b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</a:b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완성도를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높이기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위한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기능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추가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및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프로젝트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완성</a:t>
            </a:r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  <a:p>
            <a:pPr>
              <a:lnSpc>
                <a:spcPts val="3000"/>
              </a:lnSpc>
              <a:defRPr sz="2000">
                <a:latin typeface="Nanum Square"/>
                <a:ea typeface="Nanum Square"/>
                <a:cs typeface="Nanum Square"/>
                <a:sym typeface="Nanum Square"/>
              </a:defRPr>
            </a:pP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</a:p>
          <a:p>
            <a:pPr>
              <a:lnSpc>
                <a:spcPts val="3000"/>
              </a:lnSpc>
              <a:defRPr sz="2800">
                <a:solidFill>
                  <a:schemeClr val="accent5"/>
                </a:solidFill>
                <a:latin typeface="Nanum Square"/>
                <a:ea typeface="Nanum Square"/>
                <a:cs typeface="Nanum Square"/>
                <a:sym typeface="Nanum Square"/>
              </a:defRPr>
            </a:pP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기능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추가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및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완성</a:t>
            </a:r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261" name="TextBox 3"/>
          <p:cNvSpPr txBox="1"/>
          <p:nvPr/>
        </p:nvSpPr>
        <p:spPr>
          <a:xfrm>
            <a:off x="13719590" y="6215572"/>
            <a:ext cx="3218105" cy="22860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ts val="3000"/>
              </a:lnSpc>
              <a:defRPr sz="2800">
                <a:solidFill>
                  <a:schemeClr val="accent5"/>
                </a:solidFill>
                <a:latin typeface="Nanum Square"/>
                <a:ea typeface="Nanum Square"/>
                <a:cs typeface="Nanum Square"/>
                <a:sym typeface="Nanum Square"/>
              </a:defRPr>
            </a:pP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테스트</a:t>
            </a:r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  <a:p>
            <a:pPr>
              <a:lnSpc>
                <a:spcPts val="3000"/>
              </a:lnSpc>
              <a:defRPr sz="2800">
                <a:solidFill>
                  <a:schemeClr val="accent5"/>
                </a:solidFill>
                <a:latin typeface="Nanum Square"/>
                <a:ea typeface="Nanum Square"/>
                <a:cs typeface="Nanum Square"/>
                <a:sym typeface="Nanum Square"/>
              </a:defRPr>
            </a:pPr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  <a:p>
            <a:pPr>
              <a:lnSpc>
                <a:spcPts val="3000"/>
              </a:lnSpc>
              <a:defRPr sz="2000">
                <a:latin typeface="Nanum Square"/>
                <a:ea typeface="Nanum Square"/>
                <a:cs typeface="Nanum Square"/>
                <a:sym typeface="Nanum Square"/>
              </a:defRPr>
            </a:pP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2025.11.14~</a:t>
            </a:r>
          </a:p>
          <a:p>
            <a:pPr>
              <a:lnSpc>
                <a:spcPts val="3000"/>
              </a:lnSpc>
              <a:defRPr sz="2000">
                <a:latin typeface="Nanum Square"/>
                <a:ea typeface="Nanum Square"/>
                <a:cs typeface="Nanum Square"/>
                <a:sym typeface="Nanum Square"/>
              </a:defRPr>
            </a:pP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중간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점검</a:t>
            </a:r>
            <a:b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</a:b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통합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테스트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및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기능별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시나리오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테스트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진행</a:t>
            </a:r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B4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Freeform 3"/>
          <p:cNvSpPr/>
          <p:nvPr/>
        </p:nvSpPr>
        <p:spPr>
          <a:xfrm>
            <a:off x="4999327" y="5623500"/>
            <a:ext cx="8289322" cy="1905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endParaRPr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266" name="Freeform 4"/>
          <p:cNvSpPr/>
          <p:nvPr/>
        </p:nvSpPr>
        <p:spPr>
          <a:xfrm>
            <a:off x="12540005" y="4832089"/>
            <a:ext cx="643893" cy="62282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56D4781D-16E9-2951-C133-0CF0039F2044}"/>
              </a:ext>
            </a:extLst>
          </p:cNvPr>
          <p:cNvSpPr txBox="1"/>
          <p:nvPr/>
        </p:nvSpPr>
        <p:spPr>
          <a:xfrm>
            <a:off x="7629565" y="4021824"/>
            <a:ext cx="3899828" cy="13635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lnSpc>
                <a:spcPts val="12500"/>
              </a:lnSpc>
              <a:defRPr sz="6000" b="1" spc="-484">
                <a:solidFill>
                  <a:srgbClr val="FFFFFF"/>
                </a:solidFill>
                <a:latin typeface="Nanum Square Bold"/>
                <a:ea typeface="Nanum Square Bold"/>
                <a:cs typeface="Nanum Square Bold"/>
                <a:sym typeface="Nanum Square Bold"/>
              </a:defRPr>
            </a:lvl1pPr>
          </a:lstStyle>
          <a:p>
            <a:r>
              <a:rPr lang="ko-KR" altLang="en-US" b="0" dirty="0">
                <a:latin typeface="굴림" panose="020B0600000101010101" pitchFamily="50" charset="-127"/>
                <a:ea typeface="Apple SD Gothic Neo" panose="02000300000000000000" pitchFamily="2" charset="-127"/>
              </a:rPr>
              <a:t>기술 스펙</a:t>
            </a:r>
            <a:endParaRPr b="0"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모서리가 둥근 직사각형 30"/>
          <p:cNvSpPr/>
          <p:nvPr/>
        </p:nvSpPr>
        <p:spPr>
          <a:xfrm>
            <a:off x="1313230" y="2788292"/>
            <a:ext cx="7573816" cy="3001717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270" name="모서리가 둥근 직사각형 31"/>
          <p:cNvSpPr/>
          <p:nvPr/>
        </p:nvSpPr>
        <p:spPr>
          <a:xfrm>
            <a:off x="9542023" y="2788292"/>
            <a:ext cx="7573816" cy="3001717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271" name="모서리가 둥근 직사각형 33"/>
          <p:cNvSpPr/>
          <p:nvPr/>
        </p:nvSpPr>
        <p:spPr>
          <a:xfrm>
            <a:off x="9542023" y="6066085"/>
            <a:ext cx="7573816" cy="3001716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272" name="모서리가 둥근 직사각형 29"/>
          <p:cNvSpPr/>
          <p:nvPr/>
        </p:nvSpPr>
        <p:spPr>
          <a:xfrm>
            <a:off x="1313230" y="6066085"/>
            <a:ext cx="7573816" cy="3001716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273" name="Freeform 2"/>
          <p:cNvSpPr/>
          <p:nvPr/>
        </p:nvSpPr>
        <p:spPr>
          <a:xfrm>
            <a:off x="0" y="-180827"/>
            <a:ext cx="18288000" cy="1919802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274" name="TextBox 3"/>
          <p:cNvSpPr txBox="1"/>
          <p:nvPr/>
        </p:nvSpPr>
        <p:spPr>
          <a:xfrm>
            <a:off x="13454346" y="587864"/>
            <a:ext cx="3881155" cy="3563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r">
              <a:lnSpc>
                <a:spcPts val="3000"/>
              </a:lnSpc>
              <a:defRPr sz="2200">
                <a:solidFill>
                  <a:srgbClr val="FFFFFF"/>
                </a:solidFill>
                <a:latin typeface="Nanum Square"/>
                <a:ea typeface="Nanum Square"/>
                <a:cs typeface="Nanum Square"/>
                <a:sym typeface="Nanum Square"/>
              </a:defRPr>
            </a:lvl1pPr>
          </a:lstStyle>
          <a:p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기술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스펙</a:t>
            </a:r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275" name="TextBox 4"/>
          <p:cNvSpPr txBox="1"/>
          <p:nvPr/>
        </p:nvSpPr>
        <p:spPr>
          <a:xfrm>
            <a:off x="952500" y="360851"/>
            <a:ext cx="3315474" cy="6873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5800"/>
              </a:lnSpc>
              <a:defRPr sz="4200" spc="-58">
                <a:solidFill>
                  <a:srgbClr val="FFFFFF"/>
                </a:solidFill>
                <a:latin typeface="Nanum Square"/>
                <a:ea typeface="Nanum Square"/>
                <a:cs typeface="Nanum Square"/>
                <a:sym typeface="Nanum Square"/>
              </a:defRPr>
            </a:lvl1pPr>
          </a:lstStyle>
          <a:p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기술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스펙</a:t>
            </a:r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276" name="TextBox 17"/>
          <p:cNvSpPr txBox="1"/>
          <p:nvPr/>
        </p:nvSpPr>
        <p:spPr>
          <a:xfrm>
            <a:off x="3086510" y="2990077"/>
            <a:ext cx="4455152" cy="3897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3600"/>
              </a:lnSpc>
              <a:defRPr sz="2000" b="1">
                <a:solidFill>
                  <a:srgbClr val="13B4CF"/>
                </a:solidFill>
                <a:latin typeface="Nanum Square Bold"/>
                <a:ea typeface="Nanum Square Bold"/>
                <a:cs typeface="Nanum Square Bold"/>
                <a:sym typeface="Nanum Square Bold"/>
              </a:defRPr>
            </a:lvl1pPr>
          </a:lstStyle>
          <a:p>
            <a:r>
              <a:rPr b="0" dirty="0">
                <a:latin typeface="굴림" panose="020B0600000101010101" pitchFamily="50" charset="-127"/>
                <a:ea typeface="Apple SD Gothic Neo" panose="02000300000000000000" pitchFamily="2" charset="-127"/>
              </a:rPr>
              <a:t>Frontend</a:t>
            </a:r>
          </a:p>
        </p:txBody>
      </p:sp>
      <p:sp>
        <p:nvSpPr>
          <p:cNvPr id="277" name="TextBox 18"/>
          <p:cNvSpPr txBox="1"/>
          <p:nvPr/>
        </p:nvSpPr>
        <p:spPr>
          <a:xfrm>
            <a:off x="1837089" y="2897051"/>
            <a:ext cx="838201" cy="9317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8600"/>
              </a:lnSpc>
              <a:defRPr sz="4800">
                <a:solidFill>
                  <a:srgbClr val="FFFFFF"/>
                </a:solidFill>
                <a:latin typeface="Nanum Square"/>
                <a:ea typeface="Nanum Square"/>
                <a:cs typeface="Nanum Square"/>
                <a:sym typeface="Nanum Square"/>
              </a:defRPr>
            </a:lvl1pPr>
          </a:lstStyle>
          <a:p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278" name="TextBox 19"/>
          <p:cNvSpPr txBox="1"/>
          <p:nvPr/>
        </p:nvSpPr>
        <p:spPr>
          <a:xfrm>
            <a:off x="3100623" y="3552056"/>
            <a:ext cx="5621144" cy="19498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ts val="1900"/>
              </a:lnSpc>
              <a:defRPr sz="1600">
                <a:latin typeface="Nanum Square"/>
                <a:ea typeface="Nanum Square"/>
                <a:cs typeface="Nanum Square"/>
                <a:sym typeface="Nanum Square"/>
              </a:defRPr>
            </a:pP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React</a:t>
            </a:r>
          </a:p>
          <a:p>
            <a:pPr>
              <a:lnSpc>
                <a:spcPts val="1900"/>
              </a:lnSpc>
              <a:defRPr sz="1600">
                <a:latin typeface="Nanum Square"/>
                <a:ea typeface="Nanum Square"/>
                <a:cs typeface="Nanum Square"/>
                <a:sym typeface="Nanum Square"/>
              </a:defRPr>
            </a:pPr>
            <a:r>
              <a:rPr lang="en-US"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Axios</a:t>
            </a:r>
          </a:p>
          <a:p>
            <a:pPr>
              <a:lnSpc>
                <a:spcPts val="1900"/>
              </a:lnSpc>
              <a:defRPr sz="1600">
                <a:latin typeface="Nanum Square"/>
                <a:ea typeface="Nanum Square"/>
                <a:cs typeface="Nanum Square"/>
                <a:sym typeface="Nanum Square"/>
              </a:defRPr>
            </a:pPr>
            <a:r>
              <a:rPr lang="en-US"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Zustand+Immer+persist</a:t>
            </a:r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  <a:p>
            <a:pPr>
              <a:lnSpc>
                <a:spcPts val="1900"/>
              </a:lnSpc>
              <a:defRPr sz="1600">
                <a:latin typeface="Nanum Square"/>
                <a:ea typeface="Nanum Square"/>
                <a:cs typeface="Nanum Square"/>
                <a:sym typeface="Nanum Square"/>
              </a:defRPr>
            </a:pPr>
            <a:r>
              <a:rPr lang="en-US"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React Query</a:t>
            </a:r>
          </a:p>
          <a:p>
            <a:pPr>
              <a:lnSpc>
                <a:spcPts val="1900"/>
              </a:lnSpc>
              <a:defRPr sz="1600">
                <a:latin typeface="Nanum Square"/>
                <a:ea typeface="Nanum Square"/>
                <a:cs typeface="Nanum Square"/>
                <a:sym typeface="Nanum Square"/>
              </a:defRPr>
            </a:pPr>
            <a:r>
              <a:rPr lang="en-US"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CSS, CSS Modules</a:t>
            </a:r>
          </a:p>
          <a:p>
            <a:pPr>
              <a:lnSpc>
                <a:spcPts val="1900"/>
              </a:lnSpc>
              <a:defRPr sz="1600">
                <a:latin typeface="Nanum Square"/>
                <a:ea typeface="Nanum Square"/>
                <a:cs typeface="Nanum Square"/>
                <a:sym typeface="Nanum Square"/>
              </a:defRPr>
            </a:pPr>
            <a:r>
              <a:rPr lang="en-US"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React Hook Form,</a:t>
            </a:r>
          </a:p>
          <a:p>
            <a:pPr>
              <a:lnSpc>
                <a:spcPts val="1900"/>
              </a:lnSpc>
              <a:defRPr sz="1600">
                <a:latin typeface="Nanum Square"/>
                <a:ea typeface="Nanum Square"/>
                <a:cs typeface="Nanum Square"/>
                <a:sym typeface="Nanum Square"/>
              </a:defRPr>
            </a:pPr>
            <a:r>
              <a:rPr lang="en-US"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React-Quill-New</a:t>
            </a:r>
          </a:p>
          <a:p>
            <a:pPr>
              <a:lnSpc>
                <a:spcPts val="1900"/>
              </a:lnSpc>
              <a:defRPr sz="1600">
                <a:latin typeface="Nanum Square"/>
                <a:ea typeface="Nanum Square"/>
                <a:cs typeface="Nanum Square"/>
                <a:sym typeface="Nanum Square"/>
              </a:defRPr>
            </a:pPr>
            <a:r>
              <a:rPr lang="en" dirty="0">
                <a:latin typeface="굴림" panose="020B0600000101010101" pitchFamily="50" charset="-127"/>
                <a:ea typeface="Apple SD Gothic Neo" panose="02000300000000000000" pitchFamily="2" charset="-127"/>
              </a:rPr>
              <a:t> R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eact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-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daum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-postcode</a:t>
            </a:r>
          </a:p>
        </p:txBody>
      </p:sp>
      <p:sp>
        <p:nvSpPr>
          <p:cNvPr id="279" name="TextBox 20"/>
          <p:cNvSpPr txBox="1"/>
          <p:nvPr/>
        </p:nvSpPr>
        <p:spPr>
          <a:xfrm>
            <a:off x="11132525" y="2998468"/>
            <a:ext cx="4455151" cy="3897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3600"/>
              </a:lnSpc>
              <a:defRPr sz="2000" b="1">
                <a:solidFill>
                  <a:srgbClr val="13B4CF"/>
                </a:solidFill>
                <a:latin typeface="Nanum Square Bold"/>
                <a:ea typeface="Nanum Square Bold"/>
                <a:cs typeface="Nanum Square Bold"/>
                <a:sym typeface="Nanum Square Bold"/>
              </a:defRPr>
            </a:lvl1pPr>
          </a:lstStyle>
          <a:p>
            <a:r>
              <a:rPr b="0" dirty="0">
                <a:latin typeface="굴림" panose="020B0600000101010101" pitchFamily="50" charset="-127"/>
                <a:ea typeface="Apple SD Gothic Neo" panose="02000300000000000000" pitchFamily="2" charset="-127"/>
              </a:rPr>
              <a:t>Backend</a:t>
            </a:r>
          </a:p>
        </p:txBody>
      </p:sp>
      <p:sp>
        <p:nvSpPr>
          <p:cNvPr id="281" name="TextBox 22"/>
          <p:cNvSpPr txBox="1"/>
          <p:nvPr/>
        </p:nvSpPr>
        <p:spPr>
          <a:xfrm>
            <a:off x="11117498" y="3573860"/>
            <a:ext cx="5741284" cy="1723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defRPr sz="1600">
                <a:latin typeface="Nanum Square"/>
                <a:ea typeface="Nanum Square"/>
                <a:cs typeface="Nanum Square"/>
                <a:sym typeface="Nanum Square"/>
              </a:defRPr>
            </a:pP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Spring Boot</a:t>
            </a:r>
          </a:p>
          <a:p>
            <a:pPr>
              <a:defRPr sz="1600">
                <a:latin typeface="Nanum Square"/>
                <a:ea typeface="Nanum Square"/>
                <a:cs typeface="Nanum Square"/>
                <a:sym typeface="Nanum Square"/>
              </a:defRPr>
            </a:pP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 Java</a:t>
            </a:r>
          </a:p>
          <a:p>
            <a:pPr>
              <a:defRPr sz="1600">
                <a:latin typeface="Nanum Square"/>
                <a:ea typeface="Nanum Square"/>
                <a:cs typeface="Nanum Square"/>
                <a:sym typeface="Nanum Square"/>
              </a:defRPr>
            </a:pP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 Spring Security + JWT</a:t>
            </a:r>
          </a:p>
          <a:p>
            <a:pPr>
              <a:defRPr sz="1600">
                <a:latin typeface="Nanum Square"/>
                <a:ea typeface="Nanum Square"/>
                <a:cs typeface="Nanum Square"/>
                <a:sym typeface="Nanum Square"/>
              </a:defRPr>
            </a:pP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 JPA (Hibernate)</a:t>
            </a:r>
          </a:p>
          <a:p>
            <a:pPr>
              <a:defRPr sz="1600">
                <a:latin typeface="Nanum Square"/>
                <a:ea typeface="Nanum Square"/>
                <a:cs typeface="Nanum Square"/>
                <a:sym typeface="Nanum Square"/>
              </a:defRPr>
            </a:pP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 MariaDB Gradle</a:t>
            </a:r>
          </a:p>
          <a:p>
            <a:pPr>
              <a:defRPr sz="1600">
                <a:latin typeface="Nanum Square"/>
                <a:ea typeface="Nanum Square"/>
                <a:cs typeface="Nanum Square"/>
                <a:sym typeface="Nanum Square"/>
              </a:defRPr>
            </a:pP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 REST API</a:t>
            </a:r>
          </a:p>
          <a:p>
            <a:pPr>
              <a:defRPr sz="1600">
                <a:latin typeface="Nanum Square"/>
                <a:ea typeface="Nanum Square"/>
                <a:cs typeface="Nanum Square"/>
                <a:sym typeface="Nanum Square"/>
              </a:defRPr>
            </a:pP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 Lombok</a:t>
            </a:r>
          </a:p>
        </p:txBody>
      </p:sp>
      <p:sp>
        <p:nvSpPr>
          <p:cNvPr id="282" name="TextBox 23"/>
          <p:cNvSpPr txBox="1"/>
          <p:nvPr/>
        </p:nvSpPr>
        <p:spPr>
          <a:xfrm>
            <a:off x="3006593" y="6423452"/>
            <a:ext cx="4455152" cy="3897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3600"/>
              </a:lnSpc>
              <a:defRPr sz="2000" b="1">
                <a:solidFill>
                  <a:srgbClr val="13B4CF"/>
                </a:solidFill>
                <a:latin typeface="Nanum Square Bold"/>
                <a:ea typeface="Nanum Square Bold"/>
                <a:cs typeface="Nanum Square Bold"/>
                <a:sym typeface="Nanum Square Bold"/>
              </a:defRPr>
            </a:lvl1pPr>
          </a:lstStyle>
          <a:p>
            <a:r>
              <a:rPr b="0" dirty="0">
                <a:latin typeface="굴림" panose="020B0600000101010101" pitchFamily="50" charset="-127"/>
                <a:ea typeface="Apple SD Gothic Neo" panose="02000300000000000000" pitchFamily="2" charset="-127"/>
              </a:rPr>
              <a:t>Database</a:t>
            </a:r>
          </a:p>
        </p:txBody>
      </p:sp>
      <p:sp>
        <p:nvSpPr>
          <p:cNvPr id="284" name="TextBox 25"/>
          <p:cNvSpPr txBox="1"/>
          <p:nvPr/>
        </p:nvSpPr>
        <p:spPr>
          <a:xfrm>
            <a:off x="3006593" y="7123704"/>
            <a:ext cx="5741283" cy="3041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800"/>
              </a:lnSpc>
              <a:defRPr sz="1600">
                <a:latin typeface="Nanum Square"/>
                <a:ea typeface="Nanum Square"/>
                <a:cs typeface="Nanum Square"/>
                <a:sym typeface="Nanum Square"/>
              </a:defRPr>
            </a:lvl1pPr>
          </a:lstStyle>
          <a:p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MariaDB</a:t>
            </a:r>
          </a:p>
        </p:txBody>
      </p:sp>
      <p:sp>
        <p:nvSpPr>
          <p:cNvPr id="285" name="TextBox 26"/>
          <p:cNvSpPr txBox="1"/>
          <p:nvPr/>
        </p:nvSpPr>
        <p:spPr>
          <a:xfrm>
            <a:off x="11132525" y="6390614"/>
            <a:ext cx="4455151" cy="3897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3600"/>
              </a:lnSpc>
              <a:defRPr sz="2000" b="1">
                <a:solidFill>
                  <a:srgbClr val="13B4CF"/>
                </a:solidFill>
                <a:latin typeface="Nanum Square Bold"/>
                <a:ea typeface="Nanum Square Bold"/>
                <a:cs typeface="Nanum Square Bold"/>
                <a:sym typeface="Nanum Square Bold"/>
              </a:defRPr>
            </a:lvl1pPr>
          </a:lstStyle>
          <a:p>
            <a:r>
              <a:rPr b="0" dirty="0">
                <a:latin typeface="굴림" panose="020B0600000101010101" pitchFamily="50" charset="-127"/>
                <a:ea typeface="Apple SD Gothic Neo" panose="02000300000000000000" pitchFamily="2" charset="-127"/>
              </a:rPr>
              <a:t>Server</a:t>
            </a:r>
          </a:p>
        </p:txBody>
      </p:sp>
      <p:sp>
        <p:nvSpPr>
          <p:cNvPr id="287" name="TextBox 28"/>
          <p:cNvSpPr txBox="1"/>
          <p:nvPr/>
        </p:nvSpPr>
        <p:spPr>
          <a:xfrm>
            <a:off x="11132525" y="7090867"/>
            <a:ext cx="5741283" cy="3041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800"/>
              </a:lnSpc>
              <a:defRPr sz="1600">
                <a:latin typeface="Nanum Square"/>
                <a:ea typeface="Nanum Square"/>
                <a:cs typeface="Nanum Square"/>
                <a:sym typeface="Nanum Square"/>
              </a:defRPr>
            </a:lvl1pPr>
          </a:lstStyle>
          <a:p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AWS</a:t>
            </a:r>
          </a:p>
        </p:txBody>
      </p:sp>
      <p:pic>
        <p:nvPicPr>
          <p:cNvPr id="2050" name="Picture 2" descr="emoji-timeline">
            <a:extLst>
              <a:ext uri="{FF2B5EF4-FFF2-40B4-BE49-F238E27FC236}">
                <a16:creationId xmlns:a16="http://schemas.microsoft.com/office/drawing/2014/main" id="{DE6C11C0-D572-3D78-D842-4F9FB60348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1537" y="2963573"/>
            <a:ext cx="898499" cy="898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emoji-timeline">
            <a:extLst>
              <a:ext uri="{FF2B5EF4-FFF2-40B4-BE49-F238E27FC236}">
                <a16:creationId xmlns:a16="http://schemas.microsoft.com/office/drawing/2014/main" id="{D0372C17-9A02-F35B-DC87-C02FEDD1AD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8116" y="3060939"/>
            <a:ext cx="787881" cy="787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emoji-timeline">
            <a:extLst>
              <a:ext uri="{FF2B5EF4-FFF2-40B4-BE49-F238E27FC236}">
                <a16:creationId xmlns:a16="http://schemas.microsoft.com/office/drawing/2014/main" id="{1BDA4A21-7ECB-7783-1136-B160074059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3275" y="6387208"/>
            <a:ext cx="881670" cy="881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emoji-timeline">
            <a:extLst>
              <a:ext uri="{FF2B5EF4-FFF2-40B4-BE49-F238E27FC236}">
                <a16:creationId xmlns:a16="http://schemas.microsoft.com/office/drawing/2014/main" id="{9B550EEB-56EF-477A-7E43-F9F2C7F99A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6241" y="6303949"/>
            <a:ext cx="819755" cy="819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B4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Freeform 3"/>
          <p:cNvSpPr/>
          <p:nvPr/>
        </p:nvSpPr>
        <p:spPr>
          <a:xfrm>
            <a:off x="4999327" y="5623500"/>
            <a:ext cx="8289322" cy="1905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endParaRPr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292" name="Freeform 4"/>
          <p:cNvSpPr/>
          <p:nvPr/>
        </p:nvSpPr>
        <p:spPr>
          <a:xfrm>
            <a:off x="12540005" y="4832089"/>
            <a:ext cx="643893" cy="62282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49ED2E22-A8A0-AE05-294F-0D3F0B7B65EF}"/>
              </a:ext>
            </a:extLst>
          </p:cNvPr>
          <p:cNvSpPr txBox="1"/>
          <p:nvPr/>
        </p:nvSpPr>
        <p:spPr>
          <a:xfrm>
            <a:off x="6425448" y="4021824"/>
            <a:ext cx="5345931" cy="13635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lnSpc>
                <a:spcPts val="12500"/>
              </a:lnSpc>
              <a:defRPr sz="6000" b="1" spc="-484">
                <a:solidFill>
                  <a:srgbClr val="FFFFFF"/>
                </a:solidFill>
                <a:latin typeface="Nanum Square Bold"/>
                <a:ea typeface="Nanum Square Bold"/>
                <a:cs typeface="Nanum Square Bold"/>
                <a:sym typeface="Nanum Square Bold"/>
              </a:defRPr>
            </a:lvl1pPr>
          </a:lstStyle>
          <a:p>
            <a:r>
              <a:rPr lang="ko-KR" altLang="en-US" b="0" dirty="0">
                <a:latin typeface="굴림" panose="020B0600000101010101" pitchFamily="50" charset="-127"/>
                <a:ea typeface="Apple SD Gothic Neo" panose="02000300000000000000" pitchFamily="2" charset="-127"/>
              </a:rPr>
              <a:t>프로젝트 구조</a:t>
            </a:r>
            <a:endParaRPr b="0"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Freeform 3"/>
          <p:cNvSpPr/>
          <p:nvPr/>
        </p:nvSpPr>
        <p:spPr>
          <a:xfrm>
            <a:off x="584127" y="2880512"/>
            <a:ext cx="2648076" cy="1202746"/>
          </a:xfrm>
          <a:prstGeom prst="rect">
            <a:avLst/>
          </a:prstGeom>
          <a:solidFill>
            <a:srgbClr val="000000">
              <a:alpha val="0"/>
            </a:srgbClr>
          </a:solidFill>
          <a:ln cap="sq">
            <a:solidFill>
              <a:srgbClr val="13B4CF"/>
            </a:solidFill>
            <a:miter/>
          </a:ln>
        </p:spPr>
        <p:txBody>
          <a:bodyPr lIns="45719" rIns="45719"/>
          <a:lstStyle/>
          <a:p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296" name="Freeform 6"/>
          <p:cNvSpPr/>
          <p:nvPr/>
        </p:nvSpPr>
        <p:spPr>
          <a:xfrm>
            <a:off x="584127" y="2200291"/>
            <a:ext cx="2648076" cy="680222"/>
          </a:xfrm>
          <a:prstGeom prst="rect">
            <a:avLst/>
          </a:prstGeom>
          <a:solidFill>
            <a:srgbClr val="13B4CF"/>
          </a:solidFill>
          <a:ln w="12700">
            <a:miter lim="400000"/>
          </a:ln>
        </p:spPr>
        <p:txBody>
          <a:bodyPr lIns="45719" rIns="45719"/>
          <a:lstStyle/>
          <a:p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297" name="Freeform 9"/>
          <p:cNvSpPr/>
          <p:nvPr/>
        </p:nvSpPr>
        <p:spPr>
          <a:xfrm>
            <a:off x="3711247" y="6226759"/>
            <a:ext cx="4202915" cy="1806478"/>
          </a:xfrm>
          <a:prstGeom prst="rect">
            <a:avLst/>
          </a:prstGeom>
          <a:solidFill>
            <a:srgbClr val="000000">
              <a:alpha val="0"/>
            </a:srgbClr>
          </a:solidFill>
          <a:ln cap="sq">
            <a:solidFill>
              <a:srgbClr val="13B4CF"/>
            </a:solidFill>
            <a:miter/>
          </a:ln>
        </p:spPr>
        <p:txBody>
          <a:bodyPr lIns="45719" rIns="45719"/>
          <a:lstStyle/>
          <a:p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298" name="Freeform 12"/>
          <p:cNvSpPr/>
          <p:nvPr/>
        </p:nvSpPr>
        <p:spPr>
          <a:xfrm>
            <a:off x="3711247" y="5546540"/>
            <a:ext cx="4202915" cy="680222"/>
          </a:xfrm>
          <a:prstGeom prst="rect">
            <a:avLst/>
          </a:prstGeom>
          <a:solidFill>
            <a:srgbClr val="13B4CF"/>
          </a:solidFill>
          <a:ln w="12700">
            <a:miter lim="400000"/>
          </a:ln>
        </p:spPr>
        <p:txBody>
          <a:bodyPr lIns="45719" rIns="45719"/>
          <a:lstStyle/>
          <a:p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299" name="Freeform 15"/>
          <p:cNvSpPr/>
          <p:nvPr/>
        </p:nvSpPr>
        <p:spPr>
          <a:xfrm>
            <a:off x="3774635" y="2800505"/>
            <a:ext cx="4202915" cy="2210256"/>
          </a:xfrm>
          <a:prstGeom prst="rect">
            <a:avLst/>
          </a:prstGeom>
          <a:solidFill>
            <a:srgbClr val="000000">
              <a:alpha val="0"/>
            </a:srgbClr>
          </a:solidFill>
          <a:ln cap="sq">
            <a:solidFill>
              <a:srgbClr val="13B4CF"/>
            </a:solidFill>
            <a:miter/>
          </a:ln>
        </p:spPr>
        <p:txBody>
          <a:bodyPr lIns="45719" rIns="45719"/>
          <a:lstStyle/>
          <a:p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300" name="Freeform 18"/>
          <p:cNvSpPr/>
          <p:nvPr/>
        </p:nvSpPr>
        <p:spPr>
          <a:xfrm>
            <a:off x="3774635" y="2200291"/>
            <a:ext cx="4202915" cy="680222"/>
          </a:xfrm>
          <a:prstGeom prst="rect">
            <a:avLst/>
          </a:prstGeom>
          <a:solidFill>
            <a:srgbClr val="13B4CF"/>
          </a:solidFill>
          <a:ln w="12700">
            <a:miter lim="400000"/>
          </a:ln>
        </p:spPr>
        <p:txBody>
          <a:bodyPr lIns="45719" rIns="45719"/>
          <a:lstStyle/>
          <a:p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301" name="Freeform 21"/>
          <p:cNvSpPr/>
          <p:nvPr/>
        </p:nvSpPr>
        <p:spPr>
          <a:xfrm>
            <a:off x="8519980" y="2880512"/>
            <a:ext cx="4202915" cy="954650"/>
          </a:xfrm>
          <a:prstGeom prst="rect">
            <a:avLst/>
          </a:prstGeom>
          <a:solidFill>
            <a:srgbClr val="000000">
              <a:alpha val="0"/>
            </a:srgbClr>
          </a:solidFill>
          <a:ln cap="sq">
            <a:solidFill>
              <a:srgbClr val="13B4CF"/>
            </a:solidFill>
            <a:miter/>
          </a:ln>
        </p:spPr>
        <p:txBody>
          <a:bodyPr lIns="45719" rIns="45719"/>
          <a:lstStyle/>
          <a:p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302" name="Freeform 24"/>
          <p:cNvSpPr/>
          <p:nvPr/>
        </p:nvSpPr>
        <p:spPr>
          <a:xfrm>
            <a:off x="8519980" y="2200291"/>
            <a:ext cx="4202915" cy="680222"/>
          </a:xfrm>
          <a:prstGeom prst="rect">
            <a:avLst/>
          </a:prstGeom>
          <a:solidFill>
            <a:srgbClr val="13B4CF"/>
          </a:solidFill>
          <a:ln w="12700">
            <a:miter lim="400000"/>
          </a:ln>
        </p:spPr>
        <p:txBody>
          <a:bodyPr lIns="45719" rIns="45719"/>
          <a:lstStyle/>
          <a:p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303" name="Freeform 27"/>
          <p:cNvSpPr/>
          <p:nvPr/>
        </p:nvSpPr>
        <p:spPr>
          <a:xfrm>
            <a:off x="584127" y="4910096"/>
            <a:ext cx="2648076" cy="680221"/>
          </a:xfrm>
          <a:prstGeom prst="rect">
            <a:avLst/>
          </a:prstGeom>
          <a:solidFill>
            <a:srgbClr val="13B4CF"/>
          </a:solidFill>
          <a:ln w="12700">
            <a:miter lim="400000"/>
          </a:ln>
        </p:spPr>
        <p:txBody>
          <a:bodyPr lIns="45719" rIns="45719"/>
          <a:lstStyle/>
          <a:p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304" name="Freeform 30"/>
          <p:cNvSpPr/>
          <p:nvPr/>
        </p:nvSpPr>
        <p:spPr>
          <a:xfrm>
            <a:off x="8541108" y="6868715"/>
            <a:ext cx="4202915" cy="680222"/>
          </a:xfrm>
          <a:prstGeom prst="rect">
            <a:avLst/>
          </a:prstGeom>
          <a:solidFill>
            <a:srgbClr val="13B4CF"/>
          </a:solidFill>
          <a:ln w="12700">
            <a:miter lim="400000"/>
          </a:ln>
        </p:spPr>
        <p:txBody>
          <a:bodyPr lIns="45719" rIns="45719"/>
          <a:lstStyle/>
          <a:p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305" name="Freeform 33"/>
          <p:cNvSpPr/>
          <p:nvPr/>
        </p:nvSpPr>
        <p:spPr>
          <a:xfrm>
            <a:off x="13312493" y="2923060"/>
            <a:ext cx="4391379" cy="1533732"/>
          </a:xfrm>
          <a:prstGeom prst="rect">
            <a:avLst/>
          </a:prstGeom>
          <a:solidFill>
            <a:srgbClr val="000000">
              <a:alpha val="0"/>
            </a:srgbClr>
          </a:solidFill>
          <a:ln cap="sq">
            <a:solidFill>
              <a:srgbClr val="13B4CF"/>
            </a:solidFill>
            <a:miter/>
          </a:ln>
        </p:spPr>
        <p:txBody>
          <a:bodyPr lIns="45719" rIns="45719"/>
          <a:lstStyle/>
          <a:p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306" name="Freeform 36"/>
          <p:cNvSpPr/>
          <p:nvPr/>
        </p:nvSpPr>
        <p:spPr>
          <a:xfrm>
            <a:off x="13312493" y="2242839"/>
            <a:ext cx="4391379" cy="680222"/>
          </a:xfrm>
          <a:prstGeom prst="rect">
            <a:avLst/>
          </a:prstGeom>
          <a:solidFill>
            <a:srgbClr val="13B4CF"/>
          </a:solidFill>
          <a:ln w="12700">
            <a:miter lim="400000"/>
          </a:ln>
        </p:spPr>
        <p:txBody>
          <a:bodyPr lIns="45719" rIns="45719"/>
          <a:lstStyle/>
          <a:p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307" name="Freeform 39"/>
          <p:cNvSpPr/>
          <p:nvPr/>
        </p:nvSpPr>
        <p:spPr>
          <a:xfrm>
            <a:off x="8545983" y="7495929"/>
            <a:ext cx="4196362" cy="1616639"/>
          </a:xfrm>
          <a:prstGeom prst="rect">
            <a:avLst/>
          </a:prstGeom>
          <a:solidFill>
            <a:srgbClr val="000000">
              <a:alpha val="0"/>
            </a:srgbClr>
          </a:solidFill>
          <a:ln cap="sq">
            <a:solidFill>
              <a:srgbClr val="13B4CF"/>
            </a:solidFill>
            <a:miter/>
          </a:ln>
        </p:spPr>
        <p:txBody>
          <a:bodyPr lIns="45719" rIns="45719"/>
          <a:lstStyle/>
          <a:p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308" name="Freeform 42"/>
          <p:cNvSpPr/>
          <p:nvPr/>
        </p:nvSpPr>
        <p:spPr>
          <a:xfrm>
            <a:off x="13342475" y="5105993"/>
            <a:ext cx="4346409" cy="680221"/>
          </a:xfrm>
          <a:prstGeom prst="rect">
            <a:avLst/>
          </a:prstGeom>
          <a:solidFill>
            <a:srgbClr val="13B4CF"/>
          </a:solidFill>
          <a:ln w="12700">
            <a:miter lim="400000"/>
          </a:ln>
        </p:spPr>
        <p:txBody>
          <a:bodyPr lIns="45719" rIns="45719"/>
          <a:lstStyle/>
          <a:p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309" name="Freeform 45"/>
          <p:cNvSpPr/>
          <p:nvPr/>
        </p:nvSpPr>
        <p:spPr>
          <a:xfrm>
            <a:off x="13369593" y="7429500"/>
            <a:ext cx="4346409" cy="680221"/>
          </a:xfrm>
          <a:prstGeom prst="rect">
            <a:avLst/>
          </a:prstGeom>
          <a:solidFill>
            <a:srgbClr val="13B4CF"/>
          </a:solidFill>
          <a:ln w="12700">
            <a:miter lim="400000"/>
          </a:ln>
        </p:spPr>
        <p:txBody>
          <a:bodyPr lIns="45719" rIns="45719"/>
          <a:lstStyle/>
          <a:p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310" name="TextBox 47"/>
          <p:cNvSpPr txBox="1"/>
          <p:nvPr/>
        </p:nvSpPr>
        <p:spPr>
          <a:xfrm>
            <a:off x="1079081" y="2366162"/>
            <a:ext cx="1658169" cy="3476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3000"/>
              </a:lnSpc>
              <a:defRPr sz="2200" b="1">
                <a:solidFill>
                  <a:srgbClr val="FFFAF6"/>
                </a:solidFill>
                <a:latin typeface="Nanum Square Ultra-Bold"/>
                <a:ea typeface="Nanum Square Ultra-Bold"/>
                <a:cs typeface="Nanum Square Ultra-Bold"/>
                <a:sym typeface="Nanum Square Ultra-Bold"/>
              </a:defRPr>
            </a:lvl1pPr>
          </a:lstStyle>
          <a:p>
            <a:r>
              <a:rPr b="0"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로그인</a:t>
            </a:r>
            <a:endParaRPr b="0"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311" name="TextBox 48"/>
          <p:cNvSpPr txBox="1"/>
          <p:nvPr/>
        </p:nvSpPr>
        <p:spPr>
          <a:xfrm>
            <a:off x="715718" y="2985633"/>
            <a:ext cx="2384893" cy="9575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388620" lvl="1" indent="-194310">
              <a:lnSpc>
                <a:spcPts val="2500"/>
              </a:lnSpc>
              <a:buSzPct val="100000"/>
              <a:buFont typeface="Arial"/>
              <a:buChar char="•"/>
              <a:defRPr>
                <a:solidFill>
                  <a:srgbClr val="252222">
                    <a:alpha val="69804"/>
                  </a:srgbClr>
                </a:solidFill>
                <a:latin typeface="Nanum Square"/>
                <a:ea typeface="Nanum Square"/>
                <a:cs typeface="Nanum Square"/>
                <a:sym typeface="Nanum Square"/>
              </a:defRPr>
            </a:pP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판매자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로그인</a:t>
            </a:r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  <a:p>
            <a:pPr marL="388620" lvl="1" indent="-194310">
              <a:lnSpc>
                <a:spcPts val="2500"/>
              </a:lnSpc>
              <a:buSzPct val="100000"/>
              <a:buFont typeface="Arial"/>
              <a:buChar char="•"/>
              <a:defRPr>
                <a:solidFill>
                  <a:srgbClr val="252222">
                    <a:alpha val="69804"/>
                  </a:srgbClr>
                </a:solidFill>
                <a:latin typeface="Nanum Square"/>
                <a:ea typeface="Nanum Square"/>
                <a:cs typeface="Nanum Square"/>
                <a:sym typeface="Nanum Square"/>
              </a:defRPr>
            </a:pP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구매자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로그인</a:t>
            </a:r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  <a:p>
            <a:pPr marL="388620" lvl="1" indent="-194310">
              <a:lnSpc>
                <a:spcPts val="2500"/>
              </a:lnSpc>
              <a:buSzPct val="100000"/>
              <a:buFont typeface="Arial"/>
              <a:buChar char="•"/>
              <a:defRPr>
                <a:solidFill>
                  <a:srgbClr val="252222">
                    <a:alpha val="69804"/>
                  </a:srgbClr>
                </a:solidFill>
                <a:latin typeface="Nanum Square"/>
                <a:ea typeface="Nanum Square"/>
                <a:cs typeface="Nanum Square"/>
                <a:sym typeface="Nanum Square"/>
              </a:defRPr>
            </a:pP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관리자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로그인</a:t>
            </a:r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312" name="TextBox 49"/>
          <p:cNvSpPr txBox="1"/>
          <p:nvPr/>
        </p:nvSpPr>
        <p:spPr>
          <a:xfrm>
            <a:off x="4496818" y="5712411"/>
            <a:ext cx="2631775" cy="3563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3000"/>
              </a:lnSpc>
              <a:defRPr sz="2200" b="1">
                <a:solidFill>
                  <a:srgbClr val="FFFAF6"/>
                </a:solidFill>
                <a:latin typeface="Nanum Square Ultra-Bold"/>
                <a:ea typeface="Nanum Square Ultra-Bold"/>
                <a:cs typeface="Nanum Square Ultra-Bold"/>
                <a:sym typeface="Nanum Square Ultra-Bold"/>
              </a:defRPr>
            </a:lvl1pPr>
          </a:lstStyle>
          <a:p>
            <a:r>
              <a:rPr b="0"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관리자</a:t>
            </a:r>
            <a:r>
              <a:rPr b="0"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b="0"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페이지</a:t>
            </a:r>
            <a:endParaRPr b="0"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313" name="TextBox 50"/>
          <p:cNvSpPr txBox="1"/>
          <p:nvPr/>
        </p:nvSpPr>
        <p:spPr>
          <a:xfrm>
            <a:off x="3939154" y="6338165"/>
            <a:ext cx="3785201" cy="15925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388620" lvl="1" indent="-194310">
              <a:lnSpc>
                <a:spcPts val="2500"/>
              </a:lnSpc>
              <a:buSzPct val="100000"/>
              <a:buFont typeface="Arial"/>
              <a:buChar char="•"/>
              <a:defRPr>
                <a:solidFill>
                  <a:srgbClr val="252222">
                    <a:alpha val="69804"/>
                  </a:srgbClr>
                </a:solidFill>
                <a:latin typeface="Nanum Square"/>
                <a:ea typeface="Nanum Square"/>
                <a:cs typeface="Nanum Square"/>
                <a:sym typeface="Nanum Square"/>
              </a:defRPr>
            </a:pP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회원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관리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</a:p>
          <a:p>
            <a:pPr marL="388620" lvl="1" indent="-194310">
              <a:lnSpc>
                <a:spcPts val="2500"/>
              </a:lnSpc>
              <a:buSzPct val="100000"/>
              <a:buFont typeface="Arial"/>
              <a:buChar char="•"/>
              <a:defRPr>
                <a:solidFill>
                  <a:srgbClr val="252222">
                    <a:alpha val="69804"/>
                  </a:srgbClr>
                </a:solidFill>
                <a:latin typeface="Nanum Square"/>
                <a:ea typeface="Nanum Square"/>
                <a:cs typeface="Nanum Square"/>
                <a:sym typeface="Nanum Square"/>
              </a:defRPr>
            </a:pP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상품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관리</a:t>
            </a:r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  <a:p>
            <a:pPr marL="388620" lvl="1" indent="-194310">
              <a:lnSpc>
                <a:spcPts val="2500"/>
              </a:lnSpc>
              <a:buSzPct val="100000"/>
              <a:buFont typeface="Arial"/>
              <a:buChar char="•"/>
              <a:defRPr>
                <a:solidFill>
                  <a:srgbClr val="252222">
                    <a:alpha val="69804"/>
                  </a:srgbClr>
                </a:solidFill>
                <a:latin typeface="Nanum Square"/>
                <a:ea typeface="Nanum Square"/>
                <a:cs typeface="Nanum Square"/>
                <a:sym typeface="Nanum Square"/>
              </a:defRPr>
            </a:pP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FAQ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관리</a:t>
            </a:r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  <a:p>
            <a:pPr marL="388620" lvl="1" indent="-194310">
              <a:lnSpc>
                <a:spcPts val="2500"/>
              </a:lnSpc>
              <a:buSzPct val="100000"/>
              <a:buFont typeface="Arial"/>
              <a:buChar char="•"/>
              <a:defRPr>
                <a:solidFill>
                  <a:srgbClr val="252222">
                    <a:alpha val="69804"/>
                  </a:srgbClr>
                </a:solidFill>
                <a:latin typeface="Nanum Square"/>
                <a:ea typeface="Nanum Square"/>
                <a:cs typeface="Nanum Square"/>
                <a:sym typeface="Nanum Square"/>
              </a:defRPr>
            </a:pP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문의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관리</a:t>
            </a:r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  <a:p>
            <a:pPr marL="388620" lvl="1" indent="-194310">
              <a:lnSpc>
                <a:spcPts val="2500"/>
              </a:lnSpc>
              <a:buSzPct val="100000"/>
              <a:buFont typeface="Arial"/>
              <a:buChar char="•"/>
              <a:defRPr>
                <a:solidFill>
                  <a:srgbClr val="252222">
                    <a:alpha val="69804"/>
                  </a:srgbClr>
                </a:solidFill>
                <a:latin typeface="Nanum Square"/>
                <a:ea typeface="Nanum Square"/>
                <a:cs typeface="Nanum Square"/>
                <a:sym typeface="Nanum Square"/>
              </a:defRPr>
            </a:pP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주문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조회</a:t>
            </a:r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314" name="TextBox 51"/>
          <p:cNvSpPr txBox="1"/>
          <p:nvPr/>
        </p:nvSpPr>
        <p:spPr>
          <a:xfrm>
            <a:off x="4560204" y="2366162"/>
            <a:ext cx="2631776" cy="3563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3000"/>
              </a:lnSpc>
              <a:defRPr sz="2200" b="1">
                <a:solidFill>
                  <a:srgbClr val="FFFAF6"/>
                </a:solidFill>
                <a:latin typeface="Nanum Square Ultra-Bold"/>
                <a:ea typeface="Nanum Square Ultra-Bold"/>
                <a:cs typeface="Nanum Square Ultra-Bold"/>
                <a:sym typeface="Nanum Square Ultra-Bold"/>
              </a:defRPr>
            </a:lvl1pPr>
          </a:lstStyle>
          <a:p>
            <a:r>
              <a:rPr b="0"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메인</a:t>
            </a:r>
            <a:r>
              <a:rPr b="0"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b="0"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페이지</a:t>
            </a:r>
            <a:endParaRPr b="0"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315" name="TextBox 52"/>
          <p:cNvSpPr txBox="1"/>
          <p:nvPr/>
        </p:nvSpPr>
        <p:spPr>
          <a:xfrm>
            <a:off x="4037924" y="2985633"/>
            <a:ext cx="3785200" cy="19127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388620" lvl="1" indent="-194310">
              <a:lnSpc>
                <a:spcPts val="2500"/>
              </a:lnSpc>
              <a:buSzPct val="100000"/>
              <a:buFont typeface="Arial"/>
              <a:buChar char="•"/>
              <a:defRPr spc="-66">
                <a:solidFill>
                  <a:srgbClr val="252222">
                    <a:alpha val="69804"/>
                  </a:srgbClr>
                </a:solidFill>
                <a:latin typeface="Nanum Square"/>
                <a:ea typeface="Nanum Square"/>
                <a:cs typeface="Nanum Square"/>
                <a:sym typeface="Nanum Square"/>
              </a:defRPr>
            </a:pP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카테고리별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상품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</a:p>
          <a:p>
            <a:pPr marL="388620" lvl="1" indent="-194310">
              <a:lnSpc>
                <a:spcPts val="2500"/>
              </a:lnSpc>
              <a:buSzPct val="100000"/>
              <a:buFont typeface="Arial"/>
              <a:buChar char="•"/>
              <a:defRPr spc="-66">
                <a:solidFill>
                  <a:srgbClr val="252222">
                    <a:alpha val="69804"/>
                  </a:srgbClr>
                </a:solidFill>
                <a:latin typeface="Nanum Square"/>
                <a:ea typeface="Nanum Square"/>
                <a:cs typeface="Nanum Square"/>
                <a:sym typeface="Nanum Square"/>
              </a:defRPr>
            </a:pP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입점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업체</a:t>
            </a:r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  <a:p>
            <a:pPr marL="388620" lvl="1" indent="-194310">
              <a:lnSpc>
                <a:spcPts val="2500"/>
              </a:lnSpc>
              <a:buSzPct val="100000"/>
              <a:buFont typeface="Arial"/>
              <a:buChar char="•"/>
              <a:defRPr spc="-66">
                <a:solidFill>
                  <a:srgbClr val="252222">
                    <a:alpha val="69804"/>
                  </a:srgbClr>
                </a:solidFill>
                <a:latin typeface="Nanum Square"/>
                <a:ea typeface="Nanum Square"/>
                <a:cs typeface="Nanum Square"/>
                <a:sym typeface="Nanum Square"/>
              </a:defRPr>
            </a:pP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베스트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업체</a:t>
            </a:r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  <a:p>
            <a:pPr marL="388620" lvl="1" indent="-194310">
              <a:lnSpc>
                <a:spcPts val="2500"/>
              </a:lnSpc>
              <a:buSzPct val="100000"/>
              <a:buFont typeface="Arial"/>
              <a:buChar char="•"/>
              <a:defRPr spc="-66">
                <a:solidFill>
                  <a:srgbClr val="252222">
                    <a:alpha val="69804"/>
                  </a:srgbClr>
                </a:solidFill>
                <a:latin typeface="Nanum Square"/>
                <a:ea typeface="Nanum Square"/>
                <a:cs typeface="Nanum Square"/>
                <a:sym typeface="Nanum Square"/>
              </a:defRPr>
            </a:pP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업체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추천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페이지</a:t>
            </a:r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  <a:p>
            <a:pPr marL="388620" lvl="1" indent="-194310">
              <a:lnSpc>
                <a:spcPts val="2500"/>
              </a:lnSpc>
              <a:buSzPct val="100000"/>
              <a:buFont typeface="Arial"/>
              <a:buChar char="•"/>
              <a:defRPr spc="-66">
                <a:solidFill>
                  <a:srgbClr val="252222">
                    <a:alpha val="69804"/>
                  </a:srgbClr>
                </a:solidFill>
                <a:latin typeface="Nanum Square"/>
                <a:ea typeface="Nanum Square"/>
                <a:cs typeface="Nanum Square"/>
                <a:sym typeface="Nanum Square"/>
              </a:defRPr>
            </a:pP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FAQ</a:t>
            </a:r>
          </a:p>
          <a:p>
            <a:pPr marL="388620" lvl="1" indent="-194310">
              <a:lnSpc>
                <a:spcPts val="2500"/>
              </a:lnSpc>
              <a:buSzPct val="100000"/>
              <a:buFont typeface="Arial"/>
              <a:buChar char="•"/>
              <a:defRPr spc="-66">
                <a:solidFill>
                  <a:srgbClr val="252222">
                    <a:alpha val="69804"/>
                  </a:srgbClr>
                </a:solidFill>
                <a:latin typeface="Nanum Square"/>
                <a:ea typeface="Nanum Square"/>
                <a:cs typeface="Nanum Square"/>
                <a:sym typeface="Nanum Square"/>
              </a:defRPr>
            </a:pP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QnA</a:t>
            </a:r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316" name="TextBox 53"/>
          <p:cNvSpPr txBox="1"/>
          <p:nvPr/>
        </p:nvSpPr>
        <p:spPr>
          <a:xfrm>
            <a:off x="9305549" y="2366162"/>
            <a:ext cx="2631775" cy="3563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3000"/>
              </a:lnSpc>
              <a:defRPr sz="2200" b="1">
                <a:solidFill>
                  <a:srgbClr val="FFFAF6"/>
                </a:solidFill>
                <a:latin typeface="Nanum Square Ultra-Bold"/>
                <a:ea typeface="Nanum Square Ultra-Bold"/>
                <a:cs typeface="Nanum Square Ultra-Bold"/>
                <a:sym typeface="Nanum Square Ultra-Bold"/>
              </a:defRPr>
            </a:lvl1pPr>
          </a:lstStyle>
          <a:p>
            <a:r>
              <a:rPr b="0"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b="0"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업체</a:t>
            </a:r>
            <a:r>
              <a:rPr b="0"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b="0"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상세</a:t>
            </a:r>
            <a:r>
              <a:rPr b="0"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b="0"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페이지</a:t>
            </a:r>
            <a:endParaRPr b="0"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317" name="TextBox 54"/>
          <p:cNvSpPr txBox="1"/>
          <p:nvPr/>
        </p:nvSpPr>
        <p:spPr>
          <a:xfrm>
            <a:off x="8723961" y="3061487"/>
            <a:ext cx="3785201" cy="6094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388620" lvl="1" indent="-194310">
              <a:lnSpc>
                <a:spcPts val="2500"/>
              </a:lnSpc>
              <a:buSzPct val="100000"/>
              <a:buFont typeface="Arial"/>
              <a:buChar char="•"/>
              <a:defRPr spc="-66">
                <a:solidFill>
                  <a:srgbClr val="252222">
                    <a:alpha val="69804"/>
                  </a:srgbClr>
                </a:solidFill>
                <a:latin typeface="Nanum Square"/>
                <a:ea typeface="Nanum Square"/>
                <a:cs typeface="Nanum Square"/>
                <a:sym typeface="Nanum Square"/>
              </a:defRPr>
            </a:pP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업체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정보</a:t>
            </a:r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  <a:p>
            <a:pPr marL="388620" lvl="1" indent="-194310">
              <a:lnSpc>
                <a:spcPts val="2500"/>
              </a:lnSpc>
              <a:buSzPct val="100000"/>
              <a:buFont typeface="Arial"/>
              <a:buChar char="•"/>
              <a:defRPr spc="-66">
                <a:solidFill>
                  <a:srgbClr val="252222">
                    <a:alpha val="69804"/>
                  </a:srgbClr>
                </a:solidFill>
                <a:latin typeface="Nanum Square"/>
                <a:ea typeface="Nanum Square"/>
                <a:cs typeface="Nanum Square"/>
                <a:sym typeface="Nanum Square"/>
              </a:defRPr>
            </a:pP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업체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제품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리스트</a:t>
            </a:r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318" name="TextBox 55"/>
          <p:cNvSpPr txBox="1"/>
          <p:nvPr/>
        </p:nvSpPr>
        <p:spPr>
          <a:xfrm>
            <a:off x="1079081" y="5075966"/>
            <a:ext cx="1658169" cy="3476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3000"/>
              </a:lnSpc>
              <a:defRPr sz="2200" b="1">
                <a:solidFill>
                  <a:srgbClr val="FFFAF6"/>
                </a:solidFill>
                <a:latin typeface="Nanum Square Ultra-Bold"/>
                <a:ea typeface="Nanum Square Ultra-Bold"/>
                <a:cs typeface="Nanum Square Ultra-Bold"/>
                <a:sym typeface="Nanum Square Ultra-Bold"/>
              </a:defRPr>
            </a:lvl1pPr>
          </a:lstStyle>
          <a:p>
            <a:r>
              <a:rPr b="0"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회원가입</a:t>
            </a:r>
            <a:endParaRPr b="0"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319" name="TextBox 56"/>
          <p:cNvSpPr txBox="1"/>
          <p:nvPr/>
        </p:nvSpPr>
        <p:spPr>
          <a:xfrm>
            <a:off x="9326678" y="7034587"/>
            <a:ext cx="2631775" cy="7461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3000"/>
              </a:lnSpc>
              <a:defRPr sz="2200" b="1">
                <a:solidFill>
                  <a:srgbClr val="FFFAF6"/>
                </a:solidFill>
                <a:latin typeface="Nanum Square Ultra-Bold"/>
                <a:ea typeface="Nanum Square Ultra-Bold"/>
                <a:cs typeface="Nanum Square Ultra-Bold"/>
                <a:sym typeface="Nanum Square Ultra-Bold"/>
              </a:defRPr>
            </a:lvl1pPr>
          </a:lstStyle>
          <a:p>
            <a:r>
              <a:rPr b="0"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b="0"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마이페이지</a:t>
            </a:r>
            <a:r>
              <a:rPr b="0" dirty="0">
                <a:latin typeface="굴림" panose="020B0600000101010101" pitchFamily="50" charset="-127"/>
                <a:ea typeface="Apple SD Gothic Neo" panose="02000300000000000000" pitchFamily="2" charset="-127"/>
              </a:rPr>
              <a:t> (</a:t>
            </a:r>
            <a:r>
              <a:rPr b="0"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구매자</a:t>
            </a:r>
            <a:r>
              <a:rPr b="0" dirty="0">
                <a:latin typeface="굴림" panose="020B0600000101010101" pitchFamily="50" charset="-127"/>
                <a:ea typeface="Apple SD Gothic Neo" panose="02000300000000000000" pitchFamily="2" charset="-127"/>
              </a:rPr>
              <a:t>)</a:t>
            </a:r>
          </a:p>
        </p:txBody>
      </p:sp>
      <p:sp>
        <p:nvSpPr>
          <p:cNvPr id="320" name="TextBox 57"/>
          <p:cNvSpPr txBox="1"/>
          <p:nvPr/>
        </p:nvSpPr>
        <p:spPr>
          <a:xfrm>
            <a:off x="14133289" y="2408710"/>
            <a:ext cx="2749788" cy="3563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3000"/>
              </a:lnSpc>
              <a:defRPr sz="2200" b="1">
                <a:solidFill>
                  <a:srgbClr val="FFFAF6"/>
                </a:solidFill>
                <a:latin typeface="Nanum Square Ultra-Bold"/>
                <a:ea typeface="Nanum Square Ultra-Bold"/>
                <a:cs typeface="Nanum Square Ultra-Bold"/>
                <a:sym typeface="Nanum Square Ultra-Bold"/>
              </a:defRPr>
            </a:lvl1pPr>
          </a:lstStyle>
          <a:p>
            <a:r>
              <a:rPr b="0"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상품</a:t>
            </a:r>
            <a:r>
              <a:rPr b="0"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b="0"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상세</a:t>
            </a:r>
            <a:r>
              <a:rPr b="0"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b="0"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페이지</a:t>
            </a:r>
            <a:endParaRPr b="0"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321" name="TextBox 58"/>
          <p:cNvSpPr txBox="1"/>
          <p:nvPr/>
        </p:nvSpPr>
        <p:spPr>
          <a:xfrm>
            <a:off x="13525622" y="3104035"/>
            <a:ext cx="3954934" cy="12750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388620" lvl="1" indent="-194310">
              <a:lnSpc>
                <a:spcPts val="2500"/>
              </a:lnSpc>
              <a:buSzPct val="100000"/>
              <a:buFont typeface="Arial"/>
              <a:buChar char="•"/>
              <a:defRPr spc="-66">
                <a:solidFill>
                  <a:srgbClr val="252222">
                    <a:alpha val="69804"/>
                  </a:srgbClr>
                </a:solidFill>
                <a:latin typeface="Nanum Square"/>
                <a:ea typeface="Nanum Square"/>
                <a:cs typeface="Nanum Square"/>
                <a:sym typeface="Nanum Square"/>
              </a:defRPr>
            </a:pP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상품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상세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정보</a:t>
            </a:r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  <a:p>
            <a:pPr marL="388620" lvl="1" indent="-194310">
              <a:lnSpc>
                <a:spcPts val="2500"/>
              </a:lnSpc>
              <a:buSzPct val="100000"/>
              <a:buFont typeface="Arial"/>
              <a:buChar char="•"/>
              <a:defRPr spc="-66">
                <a:solidFill>
                  <a:srgbClr val="252222">
                    <a:alpha val="69804"/>
                  </a:srgbClr>
                </a:solidFill>
                <a:latin typeface="Nanum Square"/>
                <a:ea typeface="Nanum Square"/>
                <a:cs typeface="Nanum Square"/>
                <a:sym typeface="Nanum Square"/>
              </a:defRPr>
            </a:pP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관련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추천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상품</a:t>
            </a:r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  <a:p>
            <a:pPr marL="388620" lvl="1" indent="-194310">
              <a:lnSpc>
                <a:spcPts val="2500"/>
              </a:lnSpc>
              <a:buSzPct val="100000"/>
              <a:buFont typeface="Arial"/>
              <a:buChar char="•"/>
              <a:defRPr spc="-66">
                <a:solidFill>
                  <a:srgbClr val="252222">
                    <a:alpha val="69804"/>
                  </a:srgbClr>
                </a:solidFill>
                <a:latin typeface="Nanum Square"/>
                <a:ea typeface="Nanum Square"/>
                <a:cs typeface="Nanum Square"/>
                <a:sym typeface="Nanum Square"/>
              </a:defRPr>
            </a:pP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리뷰</a:t>
            </a:r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  <a:p>
            <a:pPr marL="388620" lvl="1" indent="-194310">
              <a:lnSpc>
                <a:spcPts val="2500"/>
              </a:lnSpc>
              <a:buSzPct val="100000"/>
              <a:buFont typeface="Arial"/>
              <a:buChar char="•"/>
              <a:defRPr spc="-66">
                <a:solidFill>
                  <a:srgbClr val="252222">
                    <a:alpha val="69804"/>
                  </a:srgbClr>
                </a:solidFill>
                <a:latin typeface="Nanum Square"/>
                <a:ea typeface="Nanum Square"/>
                <a:cs typeface="Nanum Square"/>
                <a:sym typeface="Nanum Square"/>
              </a:defRPr>
            </a:pP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배송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/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반품</a:t>
            </a:r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322" name="TextBox 59"/>
          <p:cNvSpPr txBox="1"/>
          <p:nvPr/>
        </p:nvSpPr>
        <p:spPr>
          <a:xfrm>
            <a:off x="8749965" y="7676902"/>
            <a:ext cx="3785201" cy="12750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388620" lvl="1" indent="-194310">
              <a:lnSpc>
                <a:spcPts val="2500"/>
              </a:lnSpc>
              <a:buSzPct val="100000"/>
              <a:buFont typeface="Arial"/>
              <a:buChar char="•"/>
              <a:defRPr spc="-66">
                <a:solidFill>
                  <a:srgbClr val="252222">
                    <a:alpha val="69804"/>
                  </a:srgbClr>
                </a:solidFill>
                <a:latin typeface="Nanum Square"/>
                <a:ea typeface="Nanum Square"/>
                <a:cs typeface="Nanum Square"/>
                <a:sym typeface="Nanum Square"/>
              </a:defRPr>
            </a:pP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회원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정보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관리</a:t>
            </a:r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  <a:p>
            <a:pPr marL="388620" lvl="1" indent="-194310">
              <a:lnSpc>
                <a:spcPts val="2500"/>
              </a:lnSpc>
              <a:buSzPct val="100000"/>
              <a:buFont typeface="Arial"/>
              <a:buChar char="•"/>
              <a:defRPr spc="-66">
                <a:solidFill>
                  <a:srgbClr val="252222">
                    <a:alpha val="69804"/>
                  </a:srgbClr>
                </a:solidFill>
                <a:latin typeface="Nanum Square"/>
                <a:ea typeface="Nanum Square"/>
                <a:cs typeface="Nanum Square"/>
                <a:sym typeface="Nanum Square"/>
              </a:defRPr>
            </a:pP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주문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/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배송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조회</a:t>
            </a:r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  <a:p>
            <a:pPr marL="388620" lvl="1" indent="-194310">
              <a:lnSpc>
                <a:spcPts val="2500"/>
              </a:lnSpc>
              <a:buSzPct val="100000"/>
              <a:buFont typeface="Arial"/>
              <a:buChar char="•"/>
              <a:defRPr spc="-66">
                <a:solidFill>
                  <a:srgbClr val="252222">
                    <a:alpha val="69804"/>
                  </a:srgbClr>
                </a:solidFill>
                <a:latin typeface="Nanum Square"/>
                <a:ea typeface="Nanum Square"/>
                <a:cs typeface="Nanum Square"/>
                <a:sym typeface="Nanum Square"/>
              </a:defRPr>
            </a:pP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리뷰</a:t>
            </a:r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  <a:p>
            <a:pPr marL="388620" lvl="1" indent="-194310">
              <a:lnSpc>
                <a:spcPts val="2500"/>
              </a:lnSpc>
              <a:buSzPct val="100000"/>
              <a:buFont typeface="Arial"/>
              <a:buChar char="•"/>
              <a:defRPr spc="-66">
                <a:solidFill>
                  <a:srgbClr val="252222">
                    <a:alpha val="69804"/>
                  </a:srgbClr>
                </a:solidFill>
                <a:latin typeface="Nanum Square"/>
                <a:ea typeface="Nanum Square"/>
                <a:cs typeface="Nanum Square"/>
                <a:sym typeface="Nanum Square"/>
              </a:defRPr>
            </a:pP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좋아요한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상품</a:t>
            </a:r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323" name="TextBox 60"/>
          <p:cNvSpPr txBox="1"/>
          <p:nvPr/>
        </p:nvSpPr>
        <p:spPr>
          <a:xfrm>
            <a:off x="14154866" y="5271863"/>
            <a:ext cx="2721627" cy="3476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3000"/>
              </a:lnSpc>
              <a:defRPr sz="2200" b="1">
                <a:solidFill>
                  <a:srgbClr val="FFFAF6"/>
                </a:solidFill>
                <a:latin typeface="Nanum Square Ultra-Bold"/>
                <a:ea typeface="Nanum Square Ultra-Bold"/>
                <a:cs typeface="Nanum Square Ultra-Bold"/>
                <a:sym typeface="Nanum Square Ultra-Bold"/>
              </a:defRPr>
            </a:lvl1pPr>
          </a:lstStyle>
          <a:p>
            <a:r>
              <a:rPr b="0"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장바구니</a:t>
            </a:r>
            <a:endParaRPr b="0"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324" name="TextBox 61"/>
          <p:cNvSpPr txBox="1"/>
          <p:nvPr/>
        </p:nvSpPr>
        <p:spPr>
          <a:xfrm>
            <a:off x="14080602" y="7513681"/>
            <a:ext cx="2733602" cy="3563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3000"/>
              </a:lnSpc>
              <a:defRPr sz="2200" b="1">
                <a:solidFill>
                  <a:srgbClr val="FFFAF6"/>
                </a:solidFill>
                <a:latin typeface="Nanum Square Ultra-Bold"/>
                <a:ea typeface="Nanum Square Ultra-Bold"/>
                <a:cs typeface="Nanum Square Ultra-Bold"/>
                <a:sym typeface="Nanum Square Ultra-Bold"/>
              </a:defRPr>
            </a:lvl1pPr>
          </a:lstStyle>
          <a:p>
            <a:r>
              <a:rPr b="0"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결제</a:t>
            </a:r>
            <a:r>
              <a:rPr b="0"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b="0"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페이지</a:t>
            </a:r>
            <a:endParaRPr b="0"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325" name="AutoShape 62"/>
          <p:cNvSpPr/>
          <p:nvPr/>
        </p:nvSpPr>
        <p:spPr>
          <a:xfrm>
            <a:off x="5715000" y="5020095"/>
            <a:ext cx="0" cy="521701"/>
          </a:xfrm>
          <a:prstGeom prst="line">
            <a:avLst/>
          </a:prstGeom>
          <a:ln w="38100">
            <a:solidFill>
              <a:srgbClr val="13B4CF"/>
            </a:solidFill>
            <a:tailEnd type="triangle"/>
          </a:ln>
        </p:spPr>
        <p:txBody>
          <a:bodyPr lIns="45719" rIns="45719"/>
          <a:lstStyle/>
          <a:p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326" name="AutoShape 63"/>
          <p:cNvSpPr/>
          <p:nvPr/>
        </p:nvSpPr>
        <p:spPr>
          <a:xfrm>
            <a:off x="7782866" y="2540401"/>
            <a:ext cx="737115" cy="1"/>
          </a:xfrm>
          <a:prstGeom prst="line">
            <a:avLst/>
          </a:prstGeom>
          <a:ln w="38100">
            <a:solidFill>
              <a:srgbClr val="13B4CF"/>
            </a:solidFill>
            <a:tailEnd type="triangle"/>
          </a:ln>
        </p:spPr>
        <p:txBody>
          <a:bodyPr lIns="45719" rIns="45719"/>
          <a:lstStyle/>
          <a:p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327" name="AutoShape 64"/>
          <p:cNvSpPr/>
          <p:nvPr/>
        </p:nvSpPr>
        <p:spPr>
          <a:xfrm flipH="1">
            <a:off x="7724354" y="8212566"/>
            <a:ext cx="816756" cy="313468"/>
          </a:xfrm>
          <a:prstGeom prst="line">
            <a:avLst/>
          </a:prstGeom>
          <a:ln w="38100">
            <a:solidFill>
              <a:srgbClr val="13B4CF"/>
            </a:solidFill>
          </a:ln>
        </p:spPr>
        <p:txBody>
          <a:bodyPr lIns="45719" rIns="45719"/>
          <a:lstStyle/>
          <a:p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328" name="AutoShape 65"/>
          <p:cNvSpPr/>
          <p:nvPr/>
        </p:nvSpPr>
        <p:spPr>
          <a:xfrm>
            <a:off x="12722893" y="2540401"/>
            <a:ext cx="589601" cy="1"/>
          </a:xfrm>
          <a:prstGeom prst="line">
            <a:avLst/>
          </a:prstGeom>
          <a:ln w="38100">
            <a:solidFill>
              <a:srgbClr val="13B4CF"/>
            </a:solidFill>
            <a:tailEnd type="triangle"/>
          </a:ln>
        </p:spPr>
        <p:txBody>
          <a:bodyPr lIns="45719" rIns="45719"/>
          <a:lstStyle/>
          <a:p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329" name="AutoShape 66"/>
          <p:cNvSpPr/>
          <p:nvPr/>
        </p:nvSpPr>
        <p:spPr>
          <a:xfrm>
            <a:off x="15492677" y="4453378"/>
            <a:ext cx="2288" cy="614241"/>
          </a:xfrm>
          <a:prstGeom prst="line">
            <a:avLst/>
          </a:prstGeom>
          <a:ln w="38100">
            <a:solidFill>
              <a:srgbClr val="13B4CF"/>
            </a:solidFill>
            <a:tailEnd type="triangle"/>
          </a:ln>
        </p:spPr>
        <p:txBody>
          <a:bodyPr lIns="45719" rIns="45719"/>
          <a:lstStyle/>
          <a:p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330" name="AutoShape 68"/>
          <p:cNvSpPr/>
          <p:nvPr/>
        </p:nvSpPr>
        <p:spPr>
          <a:xfrm>
            <a:off x="15501943" y="6968579"/>
            <a:ext cx="2290" cy="442266"/>
          </a:xfrm>
          <a:prstGeom prst="line">
            <a:avLst/>
          </a:prstGeom>
          <a:ln w="38100">
            <a:solidFill>
              <a:srgbClr val="13B4CF"/>
            </a:solidFill>
            <a:tailEnd type="triangle"/>
          </a:ln>
        </p:spPr>
        <p:txBody>
          <a:bodyPr lIns="45719" rIns="45719"/>
          <a:lstStyle/>
          <a:p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331" name="Freeform 70"/>
          <p:cNvSpPr/>
          <p:nvPr/>
        </p:nvSpPr>
        <p:spPr>
          <a:xfrm>
            <a:off x="3704790" y="8892789"/>
            <a:ext cx="4202915" cy="1299993"/>
          </a:xfrm>
          <a:prstGeom prst="rect">
            <a:avLst/>
          </a:prstGeom>
          <a:solidFill>
            <a:srgbClr val="000000">
              <a:alpha val="0"/>
            </a:srgbClr>
          </a:solidFill>
          <a:ln cap="sq">
            <a:solidFill>
              <a:srgbClr val="13B4CF"/>
            </a:solidFill>
            <a:miter/>
          </a:ln>
        </p:spPr>
        <p:txBody>
          <a:bodyPr lIns="45719" rIns="45719"/>
          <a:lstStyle/>
          <a:p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332" name="Freeform 73"/>
          <p:cNvSpPr/>
          <p:nvPr/>
        </p:nvSpPr>
        <p:spPr>
          <a:xfrm>
            <a:off x="3704790" y="8212566"/>
            <a:ext cx="4202915" cy="680222"/>
          </a:xfrm>
          <a:prstGeom prst="rect">
            <a:avLst/>
          </a:prstGeom>
          <a:solidFill>
            <a:srgbClr val="13B4CF"/>
          </a:solidFill>
          <a:ln w="12700">
            <a:miter lim="400000"/>
          </a:ln>
        </p:spPr>
        <p:txBody>
          <a:bodyPr lIns="45719" rIns="45719"/>
          <a:lstStyle/>
          <a:p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333" name="TextBox 75"/>
          <p:cNvSpPr txBox="1"/>
          <p:nvPr/>
        </p:nvSpPr>
        <p:spPr>
          <a:xfrm>
            <a:off x="4490359" y="8378438"/>
            <a:ext cx="2631776" cy="3563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3000"/>
              </a:lnSpc>
              <a:defRPr sz="2200" b="1">
                <a:solidFill>
                  <a:srgbClr val="FFFAF6"/>
                </a:solidFill>
                <a:latin typeface="Nanum Square Ultra-Bold"/>
                <a:ea typeface="Nanum Square Ultra-Bold"/>
                <a:cs typeface="Nanum Square Ultra-Bold"/>
                <a:sym typeface="Nanum Square Ultra-Bold"/>
              </a:defRPr>
            </a:lvl1pPr>
          </a:lstStyle>
          <a:p>
            <a:r>
              <a:rPr b="0"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마이페이지</a:t>
            </a:r>
            <a:r>
              <a:rPr b="0" dirty="0">
                <a:latin typeface="굴림" panose="020B0600000101010101" pitchFamily="50" charset="-127"/>
                <a:ea typeface="Apple SD Gothic Neo" panose="02000300000000000000" pitchFamily="2" charset="-127"/>
              </a:rPr>
              <a:t> (</a:t>
            </a:r>
            <a:r>
              <a:rPr b="0"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판매자</a:t>
            </a:r>
            <a:r>
              <a:rPr b="0" dirty="0">
                <a:latin typeface="굴림" panose="020B0600000101010101" pitchFamily="50" charset="-127"/>
                <a:ea typeface="Apple SD Gothic Neo" panose="02000300000000000000" pitchFamily="2" charset="-127"/>
              </a:rPr>
              <a:t>)</a:t>
            </a:r>
          </a:p>
        </p:txBody>
      </p:sp>
      <p:sp>
        <p:nvSpPr>
          <p:cNvPr id="334" name="TextBox 76"/>
          <p:cNvSpPr txBox="1"/>
          <p:nvPr/>
        </p:nvSpPr>
        <p:spPr>
          <a:xfrm>
            <a:off x="3908771" y="9073763"/>
            <a:ext cx="3785200" cy="9575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388620" lvl="1" indent="-194310">
              <a:lnSpc>
                <a:spcPts val="2500"/>
              </a:lnSpc>
              <a:buSzPct val="100000"/>
              <a:buFont typeface="Arial"/>
              <a:buChar char="•"/>
              <a:defRPr spc="-66">
                <a:solidFill>
                  <a:srgbClr val="252222">
                    <a:alpha val="69804"/>
                  </a:srgbClr>
                </a:solidFill>
                <a:latin typeface="Nanum Square"/>
                <a:ea typeface="Nanum Square"/>
                <a:cs typeface="Nanum Square"/>
                <a:sym typeface="Nanum Square"/>
              </a:defRPr>
            </a:pP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업체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정보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관리</a:t>
            </a:r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  <a:p>
            <a:pPr marL="388620" lvl="1" indent="-194310">
              <a:lnSpc>
                <a:spcPts val="2500"/>
              </a:lnSpc>
              <a:buSzPct val="100000"/>
              <a:buFont typeface="Arial"/>
              <a:buChar char="•"/>
              <a:defRPr spc="-66">
                <a:solidFill>
                  <a:srgbClr val="252222">
                    <a:alpha val="69804"/>
                  </a:srgbClr>
                </a:solidFill>
                <a:latin typeface="Nanum Square"/>
                <a:ea typeface="Nanum Square"/>
                <a:cs typeface="Nanum Square"/>
                <a:sym typeface="Nanum Square"/>
              </a:defRPr>
            </a:pP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업체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상품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관리</a:t>
            </a:r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  <a:p>
            <a:pPr marL="388620" lvl="1" indent="-194310">
              <a:lnSpc>
                <a:spcPts val="2500"/>
              </a:lnSpc>
              <a:buSzPct val="100000"/>
              <a:buFont typeface="Arial"/>
              <a:buChar char="•"/>
              <a:defRPr spc="-66">
                <a:solidFill>
                  <a:srgbClr val="252222">
                    <a:alpha val="69804"/>
                  </a:srgbClr>
                </a:solidFill>
                <a:latin typeface="Nanum Square"/>
                <a:ea typeface="Nanum Square"/>
                <a:cs typeface="Nanum Square"/>
                <a:sym typeface="Nanum Square"/>
              </a:defRPr>
            </a:pP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판매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내역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관리</a:t>
            </a:r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335" name="AutoShape 77"/>
          <p:cNvSpPr/>
          <p:nvPr/>
        </p:nvSpPr>
        <p:spPr>
          <a:xfrm>
            <a:off x="7973563" y="5030203"/>
            <a:ext cx="553660" cy="1781863"/>
          </a:xfrm>
          <a:prstGeom prst="line">
            <a:avLst/>
          </a:prstGeom>
          <a:ln w="38100">
            <a:solidFill>
              <a:srgbClr val="13B4CF"/>
            </a:solidFill>
            <a:tailEnd type="triangle"/>
          </a:ln>
        </p:spPr>
        <p:txBody>
          <a:bodyPr lIns="45719" rIns="45719"/>
          <a:lstStyle/>
          <a:p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336" name="Freeform 79"/>
          <p:cNvSpPr/>
          <p:nvPr/>
        </p:nvSpPr>
        <p:spPr>
          <a:xfrm>
            <a:off x="580141" y="5590316"/>
            <a:ext cx="2648076" cy="1202746"/>
          </a:xfrm>
          <a:prstGeom prst="rect">
            <a:avLst/>
          </a:prstGeom>
          <a:solidFill>
            <a:srgbClr val="000000">
              <a:alpha val="0"/>
            </a:srgbClr>
          </a:solidFill>
          <a:ln cap="sq">
            <a:solidFill>
              <a:srgbClr val="13B4CF"/>
            </a:solidFill>
            <a:miter/>
          </a:ln>
        </p:spPr>
        <p:txBody>
          <a:bodyPr lIns="45719" rIns="45719"/>
          <a:lstStyle/>
          <a:p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337" name="TextBox 81"/>
          <p:cNvSpPr txBox="1"/>
          <p:nvPr/>
        </p:nvSpPr>
        <p:spPr>
          <a:xfrm>
            <a:off x="711732" y="5695436"/>
            <a:ext cx="2384893" cy="9575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388620" lvl="1" indent="-194310">
              <a:lnSpc>
                <a:spcPts val="2500"/>
              </a:lnSpc>
              <a:buSzPct val="100000"/>
              <a:buFont typeface="Arial"/>
              <a:buChar char="•"/>
              <a:defRPr>
                <a:solidFill>
                  <a:srgbClr val="252222">
                    <a:alpha val="69804"/>
                  </a:srgbClr>
                </a:solidFill>
                <a:latin typeface="Nanum Square"/>
                <a:ea typeface="Nanum Square"/>
                <a:cs typeface="Nanum Square"/>
                <a:sym typeface="Nanum Square"/>
              </a:defRPr>
            </a:pP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판매자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회원가입</a:t>
            </a:r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  <a:p>
            <a:pPr marL="388620" lvl="1" indent="-194310">
              <a:lnSpc>
                <a:spcPts val="2500"/>
              </a:lnSpc>
              <a:buSzPct val="100000"/>
              <a:buFont typeface="Arial"/>
              <a:buChar char="•"/>
              <a:defRPr>
                <a:solidFill>
                  <a:srgbClr val="252222">
                    <a:alpha val="69804"/>
                  </a:srgbClr>
                </a:solidFill>
                <a:latin typeface="Nanum Square"/>
                <a:ea typeface="Nanum Square"/>
                <a:cs typeface="Nanum Square"/>
                <a:sym typeface="Nanum Square"/>
              </a:defRPr>
            </a:pP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구매자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회원가입</a:t>
            </a:r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  <a:p>
            <a:pPr marL="388620" lvl="1" indent="-194310">
              <a:lnSpc>
                <a:spcPts val="2500"/>
              </a:lnSpc>
              <a:buSzPct val="100000"/>
              <a:buFont typeface="Arial"/>
              <a:buChar char="•"/>
              <a:defRPr>
                <a:solidFill>
                  <a:srgbClr val="252222">
                    <a:alpha val="69804"/>
                  </a:srgbClr>
                </a:solidFill>
                <a:latin typeface="Nanum Square"/>
                <a:ea typeface="Nanum Square"/>
                <a:cs typeface="Nanum Square"/>
                <a:sym typeface="Nanum Square"/>
              </a:defRPr>
            </a:pP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관리자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회원가입</a:t>
            </a:r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338" name="Freeform 83"/>
          <p:cNvSpPr/>
          <p:nvPr/>
        </p:nvSpPr>
        <p:spPr>
          <a:xfrm>
            <a:off x="8513313" y="4406074"/>
            <a:ext cx="4221669" cy="680222"/>
          </a:xfrm>
          <a:prstGeom prst="rect">
            <a:avLst/>
          </a:prstGeom>
          <a:solidFill>
            <a:srgbClr val="13B4CF"/>
          </a:solidFill>
          <a:ln w="12700">
            <a:miter lim="400000"/>
          </a:ln>
        </p:spPr>
        <p:txBody>
          <a:bodyPr lIns="45719" rIns="45719"/>
          <a:lstStyle/>
          <a:p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339" name="TextBox 85"/>
          <p:cNvSpPr txBox="1"/>
          <p:nvPr/>
        </p:nvSpPr>
        <p:spPr>
          <a:xfrm>
            <a:off x="9338984" y="4521713"/>
            <a:ext cx="2749788" cy="3563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3000"/>
              </a:lnSpc>
              <a:defRPr sz="2200" b="1">
                <a:solidFill>
                  <a:srgbClr val="FFFAF6"/>
                </a:solidFill>
                <a:latin typeface="Nanum Square Ultra-Bold"/>
                <a:ea typeface="Nanum Square Ultra-Bold"/>
                <a:cs typeface="Nanum Square Ultra-Bold"/>
                <a:sym typeface="Nanum Square Ultra-Bold"/>
              </a:defRPr>
            </a:lvl1pPr>
          </a:lstStyle>
          <a:p>
            <a:r>
              <a:rPr b="0"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상품리스트</a:t>
            </a:r>
            <a:r>
              <a:rPr b="0"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b="0"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페이지</a:t>
            </a:r>
            <a:endParaRPr b="0"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340" name="AutoShape 86"/>
          <p:cNvSpPr/>
          <p:nvPr/>
        </p:nvSpPr>
        <p:spPr>
          <a:xfrm>
            <a:off x="10621436" y="3835162"/>
            <a:ext cx="2287" cy="525591"/>
          </a:xfrm>
          <a:prstGeom prst="line">
            <a:avLst/>
          </a:prstGeom>
          <a:ln w="38100">
            <a:solidFill>
              <a:srgbClr val="13B4CF"/>
            </a:solidFill>
            <a:tailEnd type="triangle"/>
          </a:ln>
        </p:spPr>
        <p:txBody>
          <a:bodyPr lIns="45719" rIns="45719"/>
          <a:lstStyle/>
          <a:p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341" name="AutoShape 94"/>
          <p:cNvSpPr/>
          <p:nvPr/>
        </p:nvSpPr>
        <p:spPr>
          <a:xfrm>
            <a:off x="3037520" y="2540401"/>
            <a:ext cx="737115" cy="1"/>
          </a:xfrm>
          <a:prstGeom prst="line">
            <a:avLst/>
          </a:prstGeom>
          <a:ln w="38100">
            <a:solidFill>
              <a:srgbClr val="13B4CF"/>
            </a:solidFill>
            <a:tailEnd type="triangle"/>
          </a:ln>
        </p:spPr>
        <p:txBody>
          <a:bodyPr lIns="45719" rIns="45719"/>
          <a:lstStyle/>
          <a:p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342" name="AutoShape 95"/>
          <p:cNvSpPr/>
          <p:nvPr/>
        </p:nvSpPr>
        <p:spPr>
          <a:xfrm flipV="1">
            <a:off x="1717221" y="4119193"/>
            <a:ext cx="1" cy="790903"/>
          </a:xfrm>
          <a:prstGeom prst="line">
            <a:avLst/>
          </a:prstGeom>
          <a:ln w="38100">
            <a:solidFill>
              <a:srgbClr val="13B4CF"/>
            </a:solidFill>
            <a:tailEnd type="triangle"/>
          </a:ln>
        </p:spPr>
        <p:txBody>
          <a:bodyPr lIns="45719" rIns="45719"/>
          <a:lstStyle/>
          <a:p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343" name="AutoShape 96"/>
          <p:cNvSpPr/>
          <p:nvPr/>
        </p:nvSpPr>
        <p:spPr>
          <a:xfrm>
            <a:off x="1979147" y="4083258"/>
            <a:ext cx="1" cy="765695"/>
          </a:xfrm>
          <a:prstGeom prst="line">
            <a:avLst/>
          </a:prstGeom>
          <a:ln w="38100">
            <a:solidFill>
              <a:srgbClr val="13B4CF"/>
            </a:solidFill>
            <a:tailEnd type="triangle"/>
          </a:ln>
        </p:spPr>
        <p:txBody>
          <a:bodyPr lIns="45719" rIns="45719"/>
          <a:lstStyle/>
          <a:p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344" name="구부러진 연결선[U] 104"/>
          <p:cNvSpPr/>
          <p:nvPr/>
        </p:nvSpPr>
        <p:spPr>
          <a:xfrm flipH="1">
            <a:off x="17490470" y="3427741"/>
            <a:ext cx="442001" cy="40779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171" y="0"/>
                </a:moveTo>
                <a:cubicBezTo>
                  <a:pt x="5586" y="0"/>
                  <a:pt x="0" y="3381"/>
                  <a:pt x="0" y="6763"/>
                </a:cubicBezTo>
                <a:cubicBezTo>
                  <a:pt x="0" y="10144"/>
                  <a:pt x="5400" y="13525"/>
                  <a:pt x="10800" y="13525"/>
                </a:cubicBezTo>
                <a:cubicBezTo>
                  <a:pt x="16200" y="13525"/>
                  <a:pt x="21600" y="17563"/>
                  <a:pt x="21600" y="21600"/>
                </a:cubicBezTo>
              </a:path>
            </a:pathLst>
          </a:custGeom>
          <a:ln w="38100">
            <a:solidFill>
              <a:schemeClr val="accent5"/>
            </a:solidFill>
            <a:tailEnd type="triangle"/>
          </a:ln>
        </p:spPr>
        <p:txBody>
          <a:bodyPr lIns="45719" rIns="45719" anchor="ctr"/>
          <a:lstStyle/>
          <a:p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345" name="Freeform 2"/>
          <p:cNvSpPr/>
          <p:nvPr/>
        </p:nvSpPr>
        <p:spPr>
          <a:xfrm>
            <a:off x="0" y="-180827"/>
            <a:ext cx="18288000" cy="1919802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346" name="TextBox 3"/>
          <p:cNvSpPr txBox="1"/>
          <p:nvPr/>
        </p:nvSpPr>
        <p:spPr>
          <a:xfrm>
            <a:off x="13454346" y="587864"/>
            <a:ext cx="3881155" cy="3563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r">
              <a:lnSpc>
                <a:spcPts val="3000"/>
              </a:lnSpc>
              <a:defRPr sz="2200">
                <a:solidFill>
                  <a:srgbClr val="FFFFFF"/>
                </a:solidFill>
                <a:latin typeface="Nanum Square"/>
                <a:ea typeface="Nanum Square"/>
                <a:cs typeface="Nanum Square"/>
                <a:sym typeface="Nanum Square"/>
              </a:defRPr>
            </a:lvl1pPr>
          </a:lstStyle>
          <a:p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프로젝트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구조</a:t>
            </a:r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347" name="TextBox 4"/>
          <p:cNvSpPr txBox="1"/>
          <p:nvPr/>
        </p:nvSpPr>
        <p:spPr>
          <a:xfrm>
            <a:off x="952500" y="360851"/>
            <a:ext cx="3315474" cy="6873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5800"/>
              </a:lnSpc>
              <a:defRPr sz="4200" spc="-58">
                <a:solidFill>
                  <a:srgbClr val="FFFFFF"/>
                </a:solidFill>
                <a:latin typeface="Nanum Square"/>
                <a:ea typeface="Nanum Square"/>
                <a:cs typeface="Nanum Square"/>
                <a:sym typeface="Nanum Square"/>
              </a:defRPr>
            </a:lvl1pPr>
          </a:lstStyle>
          <a:p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주요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페이지</a:t>
            </a:r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348" name="AutoShape 63"/>
          <p:cNvSpPr/>
          <p:nvPr/>
        </p:nvSpPr>
        <p:spPr>
          <a:xfrm>
            <a:off x="7963990" y="4606285"/>
            <a:ext cx="535765" cy="2"/>
          </a:xfrm>
          <a:prstGeom prst="line">
            <a:avLst/>
          </a:prstGeom>
          <a:ln w="38100">
            <a:solidFill>
              <a:srgbClr val="13B4CF"/>
            </a:solidFill>
            <a:tailEnd type="triangle"/>
          </a:ln>
        </p:spPr>
        <p:txBody>
          <a:bodyPr lIns="45719" rIns="45719"/>
          <a:lstStyle/>
          <a:p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349" name="구부러진 연결선[U] 164"/>
          <p:cNvSpPr/>
          <p:nvPr/>
        </p:nvSpPr>
        <p:spPr>
          <a:xfrm rot="5400000" flipH="1" flipV="1">
            <a:off x="12195491" y="3350128"/>
            <a:ext cx="1261559" cy="8503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4458" y="0"/>
                  <a:pt x="8915" y="5400"/>
                  <a:pt x="8915" y="10800"/>
                </a:cubicBezTo>
                <a:cubicBezTo>
                  <a:pt x="8915" y="16200"/>
                  <a:pt x="15258" y="21600"/>
                  <a:pt x="21600" y="21600"/>
                </a:cubicBezTo>
              </a:path>
            </a:pathLst>
          </a:custGeom>
          <a:ln w="38100">
            <a:solidFill>
              <a:schemeClr val="accent5"/>
            </a:solidFill>
            <a:tailEnd type="triangle"/>
          </a:ln>
        </p:spPr>
        <p:txBody>
          <a:bodyPr lIns="45719" rIns="45719" anchor="ctr"/>
          <a:lstStyle/>
          <a:p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350" name="Freeform 39"/>
          <p:cNvSpPr/>
          <p:nvPr/>
        </p:nvSpPr>
        <p:spPr>
          <a:xfrm>
            <a:off x="8543197" y="5024030"/>
            <a:ext cx="4196362" cy="1317553"/>
          </a:xfrm>
          <a:prstGeom prst="rect">
            <a:avLst/>
          </a:prstGeom>
          <a:solidFill>
            <a:srgbClr val="000000">
              <a:alpha val="0"/>
            </a:srgbClr>
          </a:solidFill>
          <a:ln cap="sq">
            <a:solidFill>
              <a:srgbClr val="13B4CF"/>
            </a:solidFill>
            <a:miter/>
          </a:ln>
        </p:spPr>
        <p:txBody>
          <a:bodyPr lIns="45719" rIns="45719"/>
          <a:lstStyle/>
          <a:p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351" name="TextBox 59"/>
          <p:cNvSpPr txBox="1"/>
          <p:nvPr/>
        </p:nvSpPr>
        <p:spPr>
          <a:xfrm>
            <a:off x="8508638" y="5205004"/>
            <a:ext cx="4346409" cy="9300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marL="388620" lvl="1" indent="-194310">
              <a:lnSpc>
                <a:spcPts val="2500"/>
              </a:lnSpc>
              <a:buSzPct val="100000"/>
              <a:buFont typeface="Arial"/>
              <a:buChar char="•"/>
              <a:defRPr spc="-66">
                <a:solidFill>
                  <a:srgbClr val="252222">
                    <a:alpha val="69804"/>
                  </a:srgbClr>
                </a:solidFill>
                <a:latin typeface="Nanum Square"/>
                <a:ea typeface="Nanum Square"/>
                <a:cs typeface="Nanum Square"/>
                <a:sym typeface="Nanum Square"/>
              </a:defRPr>
            </a:pP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상품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검색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(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상품명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,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상품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ID,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업체명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)</a:t>
            </a:r>
          </a:p>
          <a:p>
            <a:pPr marL="388620" lvl="1" indent="-194310">
              <a:lnSpc>
                <a:spcPts val="2500"/>
              </a:lnSpc>
              <a:buSzPct val="100000"/>
              <a:buFont typeface="Arial"/>
              <a:buChar char="•"/>
              <a:defRPr spc="-66">
                <a:solidFill>
                  <a:srgbClr val="252222">
                    <a:alpha val="69804"/>
                  </a:srgbClr>
                </a:solidFill>
                <a:latin typeface="Nanum Square"/>
                <a:ea typeface="Nanum Square"/>
                <a:cs typeface="Nanum Square"/>
                <a:sym typeface="Nanum Square"/>
              </a:defRPr>
            </a:pP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상품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리스트</a:t>
            </a:r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  <a:p>
            <a:pPr marL="388620" lvl="1" indent="-194310">
              <a:lnSpc>
                <a:spcPts val="2500"/>
              </a:lnSpc>
              <a:buSzPct val="100000"/>
              <a:buFont typeface="Arial"/>
              <a:buChar char="•"/>
              <a:defRPr spc="-66">
                <a:solidFill>
                  <a:srgbClr val="252222">
                    <a:alpha val="69804"/>
                  </a:srgbClr>
                </a:solidFill>
                <a:latin typeface="Nanum Square"/>
                <a:ea typeface="Nanum Square"/>
                <a:cs typeface="Nanum Square"/>
                <a:sym typeface="Nanum Square"/>
              </a:defRPr>
            </a:pP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정렬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(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가격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,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날짜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,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평점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,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좋아요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,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가나다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)</a:t>
            </a:r>
          </a:p>
        </p:txBody>
      </p:sp>
      <p:sp>
        <p:nvSpPr>
          <p:cNvPr id="352" name="Freeform 33"/>
          <p:cNvSpPr/>
          <p:nvPr/>
        </p:nvSpPr>
        <p:spPr>
          <a:xfrm>
            <a:off x="13342477" y="5786214"/>
            <a:ext cx="4346409" cy="1186083"/>
          </a:xfrm>
          <a:prstGeom prst="rect">
            <a:avLst/>
          </a:prstGeom>
          <a:solidFill>
            <a:srgbClr val="000000">
              <a:alpha val="0"/>
            </a:srgbClr>
          </a:solidFill>
          <a:ln cap="sq">
            <a:solidFill>
              <a:srgbClr val="13B4CF"/>
            </a:solidFill>
            <a:miter/>
          </a:ln>
        </p:spPr>
        <p:txBody>
          <a:bodyPr lIns="45719" rIns="45719"/>
          <a:lstStyle/>
          <a:p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353" name="TextBox 58"/>
          <p:cNvSpPr txBox="1"/>
          <p:nvPr/>
        </p:nvSpPr>
        <p:spPr>
          <a:xfrm>
            <a:off x="13508533" y="5871002"/>
            <a:ext cx="3954934" cy="9575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388620" lvl="1" indent="-194310">
              <a:lnSpc>
                <a:spcPts val="2500"/>
              </a:lnSpc>
              <a:buSzPct val="100000"/>
              <a:buFont typeface="Arial"/>
              <a:buChar char="•"/>
              <a:defRPr spc="-66">
                <a:solidFill>
                  <a:srgbClr val="252222">
                    <a:alpha val="69804"/>
                  </a:srgbClr>
                </a:solidFill>
                <a:latin typeface="Nanum Square"/>
                <a:ea typeface="Nanum Square"/>
                <a:cs typeface="Nanum Square"/>
                <a:sym typeface="Nanum Square"/>
              </a:defRPr>
            </a:pP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장바구니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담은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상품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리스트</a:t>
            </a:r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  <a:p>
            <a:pPr marL="388620" lvl="1" indent="-194310">
              <a:lnSpc>
                <a:spcPts val="2500"/>
              </a:lnSpc>
              <a:buSzPct val="100000"/>
              <a:buFont typeface="Arial"/>
              <a:buChar char="•"/>
              <a:defRPr spc="-66">
                <a:solidFill>
                  <a:srgbClr val="252222">
                    <a:alpha val="69804"/>
                  </a:srgbClr>
                </a:solidFill>
                <a:latin typeface="Nanum Square"/>
                <a:ea typeface="Nanum Square"/>
                <a:cs typeface="Nanum Square"/>
                <a:sym typeface="Nanum Square"/>
              </a:defRPr>
            </a:pP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개별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삭제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,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선택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삭제</a:t>
            </a:r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  <a:p>
            <a:pPr marL="388620" lvl="1" indent="-194310">
              <a:lnSpc>
                <a:spcPts val="2500"/>
              </a:lnSpc>
              <a:buSzPct val="100000"/>
              <a:buFont typeface="Arial"/>
              <a:buChar char="•"/>
              <a:defRPr spc="-66">
                <a:solidFill>
                  <a:srgbClr val="252222">
                    <a:alpha val="69804"/>
                  </a:srgbClr>
                </a:solidFill>
                <a:latin typeface="Nanum Square"/>
                <a:ea typeface="Nanum Square"/>
                <a:cs typeface="Nanum Square"/>
                <a:sym typeface="Nanum Square"/>
              </a:defRPr>
            </a:pP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선택한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상품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한번에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주문</a:t>
            </a:r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354" name="Freeform 33"/>
          <p:cNvSpPr/>
          <p:nvPr/>
        </p:nvSpPr>
        <p:spPr>
          <a:xfrm>
            <a:off x="13369593" y="8055451"/>
            <a:ext cx="4346409" cy="942821"/>
          </a:xfrm>
          <a:prstGeom prst="rect">
            <a:avLst/>
          </a:prstGeom>
          <a:solidFill>
            <a:srgbClr val="000000">
              <a:alpha val="0"/>
            </a:srgbClr>
          </a:solidFill>
          <a:ln cap="sq">
            <a:solidFill>
              <a:srgbClr val="13B4CF"/>
            </a:solidFill>
            <a:miter/>
          </a:ln>
        </p:spPr>
        <p:txBody>
          <a:bodyPr lIns="45719" rIns="45719"/>
          <a:lstStyle/>
          <a:p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355" name="TextBox 58"/>
          <p:cNvSpPr txBox="1"/>
          <p:nvPr/>
        </p:nvSpPr>
        <p:spPr>
          <a:xfrm>
            <a:off x="13521983" y="8203957"/>
            <a:ext cx="3954934" cy="6094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388620" lvl="1" indent="-194310">
              <a:lnSpc>
                <a:spcPts val="2500"/>
              </a:lnSpc>
              <a:buSzPct val="100000"/>
              <a:buFont typeface="Arial"/>
              <a:buChar char="•"/>
              <a:defRPr spc="-66">
                <a:solidFill>
                  <a:srgbClr val="252222">
                    <a:alpha val="69804"/>
                  </a:srgbClr>
                </a:solidFill>
                <a:latin typeface="Nanum Square"/>
                <a:ea typeface="Nanum Square"/>
                <a:cs typeface="Nanum Square"/>
                <a:sym typeface="Nanum Square"/>
              </a:defRPr>
            </a:pP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기본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배송지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/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신규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배송지</a:t>
            </a:r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  <a:p>
            <a:pPr marL="388620" lvl="1" indent="-194310">
              <a:lnSpc>
                <a:spcPts val="2500"/>
              </a:lnSpc>
              <a:buSzPct val="100000"/>
              <a:buFont typeface="Arial"/>
              <a:buChar char="•"/>
              <a:defRPr spc="-66">
                <a:solidFill>
                  <a:srgbClr val="252222">
                    <a:alpha val="69804"/>
                  </a:srgbClr>
                </a:solidFill>
                <a:latin typeface="Nanum Square"/>
                <a:ea typeface="Nanum Square"/>
                <a:cs typeface="Nanum Square"/>
                <a:sym typeface="Nanum Square"/>
              </a:defRPr>
            </a:pP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주문한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상품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리스트</a:t>
            </a:r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Freeform 2"/>
          <p:cNvSpPr/>
          <p:nvPr/>
        </p:nvSpPr>
        <p:spPr>
          <a:xfrm>
            <a:off x="0" y="-180827"/>
            <a:ext cx="18288000" cy="1919802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358" name="TextBox 4"/>
          <p:cNvSpPr txBox="1"/>
          <p:nvPr/>
        </p:nvSpPr>
        <p:spPr>
          <a:xfrm>
            <a:off x="13454346" y="587864"/>
            <a:ext cx="3881155" cy="3563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r">
              <a:lnSpc>
                <a:spcPts val="3000"/>
              </a:lnSpc>
              <a:defRPr sz="2200">
                <a:solidFill>
                  <a:srgbClr val="FFFFFF"/>
                </a:solidFill>
                <a:latin typeface="Nanum Square"/>
                <a:ea typeface="Nanum Square"/>
                <a:cs typeface="Nanum Square"/>
                <a:sym typeface="Nanum Square"/>
              </a:defRPr>
            </a:lvl1pPr>
          </a:lstStyle>
          <a:p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프로젝트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구조</a:t>
            </a:r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359" name="TextBox 5"/>
          <p:cNvSpPr txBox="1"/>
          <p:nvPr/>
        </p:nvSpPr>
        <p:spPr>
          <a:xfrm>
            <a:off x="952498" y="360851"/>
            <a:ext cx="4146315" cy="6873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5800"/>
              </a:lnSpc>
              <a:defRPr sz="4200" spc="-58">
                <a:solidFill>
                  <a:srgbClr val="FFFFFF"/>
                </a:solidFill>
                <a:latin typeface="Nanum Square"/>
                <a:ea typeface="Nanum Square"/>
                <a:cs typeface="Nanum Square"/>
                <a:sym typeface="Nanum Square"/>
              </a:defRPr>
            </a:lvl1pPr>
          </a:lstStyle>
          <a:p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주요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기능</a:t>
            </a:r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360" name="모서리가 둥근 직사각형 5"/>
          <p:cNvSpPr/>
          <p:nvPr/>
        </p:nvSpPr>
        <p:spPr>
          <a:xfrm>
            <a:off x="1447800" y="2628900"/>
            <a:ext cx="7315200" cy="2057400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 w="12700">
            <a:miter lim="400000"/>
          </a:ln>
          <a:effectLst>
            <a:outerShdw blurRad="228600" dist="38100" dir="2700000" rotWithShape="0">
              <a:srgbClr val="000000">
                <a:alpha val="14701"/>
              </a:srgbClr>
            </a:outerShdw>
          </a:effectLst>
        </p:spPr>
        <p:txBody>
          <a:bodyPr lIns="45719" rIns="45719" anchor="ctr"/>
          <a:lstStyle/>
          <a:p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361" name="모서리가 둥근 직사각형 6"/>
          <p:cNvSpPr/>
          <p:nvPr/>
        </p:nvSpPr>
        <p:spPr>
          <a:xfrm>
            <a:off x="9601200" y="2628900"/>
            <a:ext cx="7315200" cy="2057400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 w="12700">
            <a:miter lim="400000"/>
          </a:ln>
          <a:effectLst>
            <a:outerShdw blurRad="228600" dist="38100" dir="2700000" rotWithShape="0">
              <a:srgbClr val="000000">
                <a:alpha val="14701"/>
              </a:srgbClr>
            </a:outerShdw>
          </a:effectLst>
        </p:spPr>
        <p:txBody>
          <a:bodyPr lIns="45719" rIns="45719" anchor="ctr"/>
          <a:lstStyle/>
          <a:p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362" name="모서리가 둥근 직사각형 7"/>
          <p:cNvSpPr/>
          <p:nvPr/>
        </p:nvSpPr>
        <p:spPr>
          <a:xfrm>
            <a:off x="1447800" y="4991100"/>
            <a:ext cx="7315200" cy="2057400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 w="12700">
            <a:miter lim="400000"/>
          </a:ln>
          <a:effectLst>
            <a:outerShdw blurRad="228600" dist="38100" dir="2700000" rotWithShape="0">
              <a:srgbClr val="000000">
                <a:alpha val="14701"/>
              </a:srgbClr>
            </a:outerShdw>
          </a:effectLst>
        </p:spPr>
        <p:txBody>
          <a:bodyPr lIns="45719" rIns="45719" anchor="ctr"/>
          <a:lstStyle/>
          <a:p>
            <a:pPr>
              <a:lnSpc>
                <a:spcPts val="2500"/>
              </a:lnSpc>
              <a:defRPr>
                <a:solidFill>
                  <a:srgbClr val="252222">
                    <a:alpha val="69804"/>
                  </a:srgbClr>
                </a:solidFill>
                <a:latin typeface="Nanum Square"/>
                <a:ea typeface="Nanum Square"/>
                <a:cs typeface="Nanum Square"/>
                <a:sym typeface="Nanum Square"/>
              </a:defRPr>
            </a:pPr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363" name="모서리가 둥근 직사각형 8"/>
          <p:cNvSpPr/>
          <p:nvPr/>
        </p:nvSpPr>
        <p:spPr>
          <a:xfrm>
            <a:off x="9601200" y="4991100"/>
            <a:ext cx="7315200" cy="2057400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 w="12700">
            <a:miter lim="400000"/>
          </a:ln>
          <a:effectLst>
            <a:outerShdw blurRad="228600" dist="38100" dir="2700000" rotWithShape="0">
              <a:srgbClr val="000000">
                <a:alpha val="14701"/>
              </a:srgbClr>
            </a:outerShdw>
          </a:effectLst>
        </p:spPr>
        <p:txBody>
          <a:bodyPr lIns="45719" rIns="45719" anchor="ctr"/>
          <a:lstStyle/>
          <a:p>
            <a:pPr>
              <a:lnSpc>
                <a:spcPts val="2500"/>
              </a:lnSpc>
              <a:defRPr>
                <a:solidFill>
                  <a:srgbClr val="252222">
                    <a:alpha val="69804"/>
                  </a:srgbClr>
                </a:solidFill>
                <a:latin typeface="Nanum Square"/>
                <a:ea typeface="Nanum Square"/>
                <a:cs typeface="Nanum Square"/>
                <a:sym typeface="Nanum Square"/>
              </a:defRPr>
            </a:pPr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364" name="모서리가 둥근 직사각형 9"/>
          <p:cNvSpPr/>
          <p:nvPr/>
        </p:nvSpPr>
        <p:spPr>
          <a:xfrm>
            <a:off x="1447800" y="7378485"/>
            <a:ext cx="7315200" cy="2057401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 w="12700">
            <a:miter lim="400000"/>
          </a:ln>
          <a:effectLst>
            <a:outerShdw blurRad="228600" dist="38100" dir="2700000" rotWithShape="0">
              <a:srgbClr val="000000">
                <a:alpha val="14701"/>
              </a:srgbClr>
            </a:outerShdw>
          </a:effectLst>
        </p:spPr>
        <p:txBody>
          <a:bodyPr lIns="45719" rIns="45719" anchor="ctr"/>
          <a:lstStyle/>
          <a:p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365" name="모서리가 둥근 직사각형 10"/>
          <p:cNvSpPr/>
          <p:nvPr/>
        </p:nvSpPr>
        <p:spPr>
          <a:xfrm>
            <a:off x="9601200" y="7378485"/>
            <a:ext cx="7315200" cy="2057401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 w="12700">
            <a:miter lim="400000"/>
          </a:ln>
          <a:effectLst>
            <a:outerShdw blurRad="228600" dist="38100" dir="2700000" rotWithShape="0">
              <a:srgbClr val="000000">
                <a:alpha val="14701"/>
              </a:srgbClr>
            </a:outerShdw>
          </a:effectLst>
        </p:spPr>
        <p:txBody>
          <a:bodyPr lIns="45719" rIns="45719" anchor="ctr"/>
          <a:lstStyle/>
          <a:p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366" name="TextBox 4"/>
          <p:cNvSpPr txBox="1"/>
          <p:nvPr/>
        </p:nvSpPr>
        <p:spPr>
          <a:xfrm>
            <a:off x="2410068" y="2720386"/>
            <a:ext cx="1143001" cy="3502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3000"/>
              </a:lnSpc>
              <a:defRPr sz="2000">
                <a:solidFill>
                  <a:schemeClr val="accent5"/>
                </a:solidFill>
                <a:latin typeface="Nanum Square"/>
                <a:ea typeface="Nanum Square"/>
                <a:cs typeface="Nanum Square"/>
                <a:sym typeface="Nanum Square"/>
              </a:defRPr>
            </a:lvl1pPr>
          </a:lstStyle>
          <a:p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공통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기능</a:t>
            </a:r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367" name="TextBox 4"/>
          <p:cNvSpPr txBox="1"/>
          <p:nvPr/>
        </p:nvSpPr>
        <p:spPr>
          <a:xfrm>
            <a:off x="2391081" y="5106158"/>
            <a:ext cx="1633779" cy="3502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3000"/>
              </a:lnSpc>
              <a:defRPr sz="2000">
                <a:solidFill>
                  <a:schemeClr val="accent5"/>
                </a:solidFill>
                <a:latin typeface="Nanum Square"/>
                <a:ea typeface="Nanum Square"/>
                <a:cs typeface="Nanum Square"/>
                <a:sym typeface="Nanum Square"/>
              </a:defRPr>
            </a:lvl1pPr>
          </a:lstStyle>
          <a:p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판매자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기능</a:t>
            </a:r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368" name="TextBox 4"/>
          <p:cNvSpPr txBox="1"/>
          <p:nvPr/>
        </p:nvSpPr>
        <p:spPr>
          <a:xfrm>
            <a:off x="2391081" y="7504006"/>
            <a:ext cx="1633779" cy="3502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3000"/>
              </a:lnSpc>
              <a:defRPr sz="2000">
                <a:solidFill>
                  <a:schemeClr val="accent5"/>
                </a:solidFill>
                <a:latin typeface="Nanum Square"/>
                <a:ea typeface="Nanum Square"/>
                <a:cs typeface="Nanum Square"/>
                <a:sym typeface="Nanum Square"/>
              </a:defRPr>
            </a:lvl1pPr>
          </a:lstStyle>
          <a:p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구매자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기능</a:t>
            </a:r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369" name="TextBox 4"/>
          <p:cNvSpPr txBox="1"/>
          <p:nvPr/>
        </p:nvSpPr>
        <p:spPr>
          <a:xfrm>
            <a:off x="10459072" y="2720386"/>
            <a:ext cx="1633780" cy="3502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3000"/>
              </a:lnSpc>
              <a:defRPr sz="2000">
                <a:solidFill>
                  <a:schemeClr val="accent5"/>
                </a:solidFill>
                <a:latin typeface="Nanum Square"/>
                <a:ea typeface="Nanum Square"/>
                <a:cs typeface="Nanum Square"/>
                <a:sym typeface="Nanum Square"/>
              </a:defRPr>
            </a:lvl1pPr>
          </a:lstStyle>
          <a:p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관리자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기능</a:t>
            </a:r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370" name="TextBox 4"/>
          <p:cNvSpPr txBox="1"/>
          <p:nvPr/>
        </p:nvSpPr>
        <p:spPr>
          <a:xfrm>
            <a:off x="10459072" y="5106158"/>
            <a:ext cx="1633780" cy="3502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3000"/>
              </a:lnSpc>
              <a:defRPr sz="2000">
                <a:solidFill>
                  <a:schemeClr val="accent5"/>
                </a:solidFill>
                <a:latin typeface="Nanum Square"/>
                <a:ea typeface="Nanum Square"/>
                <a:cs typeface="Nanum Square"/>
                <a:sym typeface="Nanum Square"/>
              </a:defRPr>
            </a:lvl1pPr>
          </a:lstStyle>
          <a:p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쇼핑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기능</a:t>
            </a:r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371" name="TextBox 4"/>
          <p:cNvSpPr txBox="1"/>
          <p:nvPr/>
        </p:nvSpPr>
        <p:spPr>
          <a:xfrm>
            <a:off x="10459072" y="7504006"/>
            <a:ext cx="1897252" cy="3502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3000"/>
              </a:lnSpc>
              <a:defRPr sz="2000">
                <a:solidFill>
                  <a:schemeClr val="accent5"/>
                </a:solidFill>
                <a:latin typeface="Nanum Square"/>
                <a:ea typeface="Nanum Square"/>
                <a:cs typeface="Nanum Square"/>
                <a:sym typeface="Nanum Square"/>
              </a:defRPr>
            </a:lvl1pPr>
          </a:lstStyle>
          <a:p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업체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보기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기능</a:t>
            </a:r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372" name="TextBox 48"/>
          <p:cNvSpPr txBox="1"/>
          <p:nvPr/>
        </p:nvSpPr>
        <p:spPr>
          <a:xfrm>
            <a:off x="2206223" y="3226435"/>
            <a:ext cx="2909161" cy="9575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388620" lvl="1" indent="-194310">
              <a:lnSpc>
                <a:spcPts val="2500"/>
              </a:lnSpc>
              <a:buSzPct val="100000"/>
              <a:buFont typeface="Arial"/>
              <a:buChar char="•"/>
              <a:defRPr>
                <a:solidFill>
                  <a:srgbClr val="252222">
                    <a:alpha val="69804"/>
                  </a:srgbClr>
                </a:solidFill>
                <a:latin typeface="Nanum Square"/>
                <a:ea typeface="Nanum Square"/>
                <a:cs typeface="Nanum Square"/>
                <a:sym typeface="Nanum Square"/>
              </a:defRPr>
            </a:pP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로그인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/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로그아웃</a:t>
            </a:r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  <a:p>
            <a:pPr marL="388620" lvl="1" indent="-194310">
              <a:lnSpc>
                <a:spcPts val="2500"/>
              </a:lnSpc>
              <a:buSzPct val="100000"/>
              <a:buFont typeface="Arial"/>
              <a:buChar char="•"/>
              <a:defRPr>
                <a:solidFill>
                  <a:srgbClr val="252222">
                    <a:alpha val="69804"/>
                  </a:srgbClr>
                </a:solidFill>
                <a:latin typeface="Nanum Square"/>
                <a:ea typeface="Nanum Square"/>
                <a:cs typeface="Nanum Square"/>
                <a:sym typeface="Nanum Square"/>
              </a:defRPr>
            </a:pP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회원가입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/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탈퇴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/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정보수정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(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판매자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/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구매자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)</a:t>
            </a:r>
          </a:p>
        </p:txBody>
      </p:sp>
      <p:sp>
        <p:nvSpPr>
          <p:cNvPr id="373" name="TextBox 48"/>
          <p:cNvSpPr txBox="1"/>
          <p:nvPr/>
        </p:nvSpPr>
        <p:spPr>
          <a:xfrm>
            <a:off x="5443370" y="3226435"/>
            <a:ext cx="2909162" cy="12715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388620" lvl="1" indent="-194310">
              <a:lnSpc>
                <a:spcPts val="2500"/>
              </a:lnSpc>
              <a:buSzPct val="100000"/>
              <a:buFont typeface="Arial"/>
              <a:buChar char="•"/>
              <a:defRPr>
                <a:solidFill>
                  <a:srgbClr val="252222">
                    <a:alpha val="69804"/>
                  </a:srgbClr>
                </a:solidFill>
                <a:latin typeface="Nanum Square"/>
                <a:ea typeface="Nanum Square"/>
                <a:cs typeface="Nanum Square"/>
                <a:sym typeface="Nanum Square"/>
              </a:defRPr>
            </a:pP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상품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및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업체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검색</a:t>
            </a:r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  <a:p>
            <a:pPr marL="388620" lvl="1" indent="-194310">
              <a:lnSpc>
                <a:spcPts val="2500"/>
              </a:lnSpc>
              <a:buSzPct val="100000"/>
              <a:buFont typeface="Arial"/>
              <a:buChar char="•"/>
              <a:defRPr>
                <a:solidFill>
                  <a:srgbClr val="252222">
                    <a:alpha val="69804"/>
                  </a:srgbClr>
                </a:solidFill>
                <a:latin typeface="Nanum Square"/>
                <a:ea typeface="Nanum Square"/>
                <a:cs typeface="Nanum Square"/>
                <a:sym typeface="Nanum Square"/>
              </a:defRPr>
            </a:pP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FAQ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조회</a:t>
            </a:r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  <a:p>
            <a:pPr marL="388620" lvl="1" indent="-194310">
              <a:lnSpc>
                <a:spcPts val="2500"/>
              </a:lnSpc>
              <a:buSzPct val="100000"/>
              <a:buFont typeface="Arial"/>
              <a:buChar char="•"/>
              <a:defRPr>
                <a:solidFill>
                  <a:srgbClr val="252222">
                    <a:alpha val="69804"/>
                  </a:srgbClr>
                </a:solidFill>
                <a:latin typeface="Nanum Square"/>
                <a:ea typeface="Nanum Square"/>
                <a:cs typeface="Nanum Square"/>
                <a:sym typeface="Nanum Square"/>
              </a:defRPr>
            </a:pP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QnA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등록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/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수정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/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삭제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/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조회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(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판매자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/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구매자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)</a:t>
            </a:r>
          </a:p>
        </p:txBody>
      </p:sp>
      <p:sp>
        <p:nvSpPr>
          <p:cNvPr id="374" name="TextBox 48"/>
          <p:cNvSpPr txBox="1"/>
          <p:nvPr/>
        </p:nvSpPr>
        <p:spPr>
          <a:xfrm>
            <a:off x="2206222" y="5622573"/>
            <a:ext cx="4691729" cy="939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388620" lvl="1" indent="-194310">
              <a:lnSpc>
                <a:spcPts val="2500"/>
              </a:lnSpc>
              <a:buSzPct val="100000"/>
              <a:buFont typeface="Arial"/>
              <a:buChar char="•"/>
              <a:defRPr>
                <a:solidFill>
                  <a:srgbClr val="252222">
                    <a:alpha val="69804"/>
                  </a:srgbClr>
                </a:solidFill>
                <a:latin typeface="Nanum Square"/>
                <a:ea typeface="Nanum Square"/>
                <a:cs typeface="Nanum Square"/>
                <a:sym typeface="Nanum Square"/>
              </a:defRPr>
            </a:pP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상품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등록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/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수정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/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삭제</a:t>
            </a:r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  <a:p>
            <a:pPr marL="388620" lvl="1" indent="-194310">
              <a:lnSpc>
                <a:spcPts val="2500"/>
              </a:lnSpc>
              <a:buSzPct val="100000"/>
              <a:buFont typeface="Arial"/>
              <a:buChar char="•"/>
              <a:defRPr>
                <a:solidFill>
                  <a:srgbClr val="252222">
                    <a:alpha val="69804"/>
                  </a:srgbClr>
                </a:solidFill>
                <a:latin typeface="Nanum Square"/>
                <a:ea typeface="Nanum Square"/>
                <a:cs typeface="Nanum Square"/>
                <a:sym typeface="Nanum Square"/>
              </a:defRPr>
            </a:pP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배송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상태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수정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(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결제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/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취소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/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배송중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/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배송완료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)</a:t>
            </a:r>
          </a:p>
        </p:txBody>
      </p:sp>
      <p:sp>
        <p:nvSpPr>
          <p:cNvPr id="375" name="TextBox 48"/>
          <p:cNvSpPr txBox="1"/>
          <p:nvPr/>
        </p:nvSpPr>
        <p:spPr>
          <a:xfrm>
            <a:off x="2206223" y="8039100"/>
            <a:ext cx="3929534" cy="12750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388620" lvl="1" indent="-194310">
              <a:lnSpc>
                <a:spcPts val="2500"/>
              </a:lnSpc>
              <a:buSzPct val="100000"/>
              <a:buFont typeface="Arial"/>
              <a:buChar char="•"/>
              <a:defRPr>
                <a:solidFill>
                  <a:srgbClr val="252222">
                    <a:alpha val="69804"/>
                  </a:srgbClr>
                </a:solidFill>
                <a:latin typeface="Nanum Square"/>
                <a:ea typeface="Nanum Square"/>
                <a:cs typeface="Nanum Square"/>
                <a:sym typeface="Nanum Square"/>
              </a:defRPr>
            </a:pP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상품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좋아요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/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좋아요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삭제</a:t>
            </a:r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  <a:p>
            <a:pPr marL="388620" lvl="1" indent="-194310">
              <a:lnSpc>
                <a:spcPts val="2500"/>
              </a:lnSpc>
              <a:buSzPct val="100000"/>
              <a:buFont typeface="Arial"/>
              <a:buChar char="•"/>
              <a:defRPr>
                <a:solidFill>
                  <a:srgbClr val="252222">
                    <a:alpha val="69804"/>
                  </a:srgbClr>
                </a:solidFill>
                <a:latin typeface="Nanum Square"/>
                <a:ea typeface="Nanum Square"/>
                <a:cs typeface="Nanum Square"/>
                <a:sym typeface="Nanum Square"/>
              </a:defRPr>
            </a:pP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상품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장바구니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추가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/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삭제</a:t>
            </a:r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  <a:p>
            <a:pPr marL="388620" lvl="1" indent="-194310">
              <a:lnSpc>
                <a:spcPts val="2500"/>
              </a:lnSpc>
              <a:buSzPct val="100000"/>
              <a:buFont typeface="Arial"/>
              <a:buChar char="•"/>
              <a:defRPr>
                <a:solidFill>
                  <a:srgbClr val="252222">
                    <a:alpha val="69804"/>
                  </a:srgbClr>
                </a:solidFill>
                <a:latin typeface="Nanum Square"/>
                <a:ea typeface="Nanum Square"/>
                <a:cs typeface="Nanum Square"/>
                <a:sym typeface="Nanum Square"/>
              </a:defRPr>
            </a:pP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주문</a:t>
            </a:r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  <a:p>
            <a:pPr marL="388620" lvl="1" indent="-194310">
              <a:lnSpc>
                <a:spcPts val="2500"/>
              </a:lnSpc>
              <a:buSzPct val="100000"/>
              <a:buFont typeface="Arial"/>
              <a:buChar char="•"/>
              <a:defRPr>
                <a:solidFill>
                  <a:srgbClr val="252222">
                    <a:alpha val="69804"/>
                  </a:srgbClr>
                </a:solidFill>
                <a:latin typeface="Nanum Square"/>
                <a:ea typeface="Nanum Square"/>
                <a:cs typeface="Nanum Square"/>
                <a:sym typeface="Nanum Square"/>
              </a:defRPr>
            </a:pP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리뷰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등록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/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수정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/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삭제</a:t>
            </a:r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376" name="TextBox 48"/>
          <p:cNvSpPr txBox="1"/>
          <p:nvPr/>
        </p:nvSpPr>
        <p:spPr>
          <a:xfrm>
            <a:off x="10307093" y="3226435"/>
            <a:ext cx="3929534" cy="9575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388620" lvl="1" indent="-194310">
              <a:lnSpc>
                <a:spcPts val="2500"/>
              </a:lnSpc>
              <a:buSzPct val="100000"/>
              <a:buFont typeface="Arial"/>
              <a:buChar char="•"/>
              <a:defRPr>
                <a:solidFill>
                  <a:srgbClr val="252222">
                    <a:alpha val="69804"/>
                  </a:srgbClr>
                </a:solidFill>
                <a:latin typeface="Nanum Square"/>
                <a:ea typeface="Nanum Square"/>
                <a:cs typeface="Nanum Square"/>
                <a:sym typeface="Nanum Square"/>
              </a:defRPr>
            </a:pP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사용자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정보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조회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/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수정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/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삭제</a:t>
            </a:r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  <a:p>
            <a:pPr marL="388620" lvl="1" indent="-194310">
              <a:lnSpc>
                <a:spcPts val="2500"/>
              </a:lnSpc>
              <a:buSzPct val="100000"/>
              <a:buFont typeface="Arial"/>
              <a:buChar char="•"/>
              <a:defRPr>
                <a:solidFill>
                  <a:srgbClr val="252222">
                    <a:alpha val="69804"/>
                  </a:srgbClr>
                </a:solidFill>
                <a:latin typeface="Nanum Square"/>
                <a:ea typeface="Nanum Square"/>
                <a:cs typeface="Nanum Square"/>
                <a:sym typeface="Nanum Square"/>
              </a:defRPr>
            </a:pP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상품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정보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조회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/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삭제</a:t>
            </a:r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  <a:p>
            <a:pPr marL="388620" lvl="1" indent="-194310">
              <a:lnSpc>
                <a:spcPts val="2500"/>
              </a:lnSpc>
              <a:buSzPct val="100000"/>
              <a:buFont typeface="Arial"/>
              <a:buChar char="•"/>
              <a:defRPr>
                <a:solidFill>
                  <a:srgbClr val="252222">
                    <a:alpha val="69804"/>
                  </a:srgbClr>
                </a:solidFill>
                <a:latin typeface="Nanum Square"/>
                <a:ea typeface="Nanum Square"/>
                <a:cs typeface="Nanum Square"/>
                <a:sym typeface="Nanum Square"/>
              </a:defRPr>
            </a:pP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문의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답변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등록</a:t>
            </a:r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377" name="TextBox 48"/>
          <p:cNvSpPr txBox="1"/>
          <p:nvPr/>
        </p:nvSpPr>
        <p:spPr>
          <a:xfrm>
            <a:off x="13596914" y="3226435"/>
            <a:ext cx="2514601" cy="12599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388620" lvl="1" indent="-194310">
              <a:lnSpc>
                <a:spcPts val="2500"/>
              </a:lnSpc>
              <a:buSzPct val="100000"/>
              <a:buFont typeface="Arial"/>
              <a:buChar char="•"/>
              <a:defRPr>
                <a:solidFill>
                  <a:srgbClr val="252222">
                    <a:alpha val="69804"/>
                  </a:srgbClr>
                </a:solidFill>
                <a:latin typeface="Nanum Square"/>
                <a:ea typeface="Nanum Square"/>
                <a:cs typeface="Nanum Square"/>
                <a:sym typeface="Nanum Square"/>
              </a:defRPr>
            </a:pP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판매자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판매인증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처리</a:t>
            </a:r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  <a:p>
            <a:pPr marL="388620" lvl="1" indent="-194310">
              <a:lnSpc>
                <a:spcPts val="2500"/>
              </a:lnSpc>
              <a:buSzPct val="100000"/>
              <a:buFont typeface="Arial"/>
              <a:buChar char="•"/>
              <a:defRPr>
                <a:solidFill>
                  <a:srgbClr val="252222">
                    <a:alpha val="69804"/>
                  </a:srgbClr>
                </a:solidFill>
                <a:latin typeface="Nanum Square"/>
                <a:ea typeface="Nanum Square"/>
                <a:cs typeface="Nanum Square"/>
                <a:sym typeface="Nanum Square"/>
              </a:defRPr>
            </a:pP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FAQ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등록</a:t>
            </a:r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  <a:p>
            <a:pPr marL="388620" lvl="1" indent="-194310">
              <a:lnSpc>
                <a:spcPts val="2500"/>
              </a:lnSpc>
              <a:buSzPct val="100000"/>
              <a:buFont typeface="Arial"/>
              <a:buChar char="•"/>
              <a:defRPr>
                <a:solidFill>
                  <a:srgbClr val="252222">
                    <a:alpha val="69804"/>
                  </a:srgbClr>
                </a:solidFill>
                <a:latin typeface="Nanum Square"/>
                <a:ea typeface="Nanum Square"/>
                <a:cs typeface="Nanum Square"/>
                <a:sym typeface="Nanum Square"/>
              </a:defRPr>
            </a:pP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회원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거래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조회</a:t>
            </a:r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378" name="TextBox 48"/>
          <p:cNvSpPr txBox="1"/>
          <p:nvPr/>
        </p:nvSpPr>
        <p:spPr>
          <a:xfrm>
            <a:off x="10307093" y="5622573"/>
            <a:ext cx="3929534" cy="12750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388620" lvl="1" indent="-194310">
              <a:lnSpc>
                <a:spcPts val="2500"/>
              </a:lnSpc>
              <a:buSzPct val="100000"/>
              <a:buFont typeface="Arial"/>
              <a:buChar char="•"/>
              <a:defRPr>
                <a:solidFill>
                  <a:srgbClr val="252222">
                    <a:alpha val="69804"/>
                  </a:srgbClr>
                </a:solidFill>
                <a:latin typeface="Nanum Square"/>
                <a:ea typeface="Nanum Square"/>
                <a:cs typeface="Nanum Square"/>
                <a:sym typeface="Nanum Square"/>
              </a:defRPr>
            </a:pP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정렬</a:t>
            </a:r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  <a:p>
            <a:pPr marL="388620" lvl="1" indent="-194310">
              <a:lnSpc>
                <a:spcPts val="2500"/>
              </a:lnSpc>
              <a:buSzPct val="100000"/>
              <a:buFont typeface="Arial"/>
              <a:buChar char="•"/>
              <a:defRPr>
                <a:solidFill>
                  <a:srgbClr val="252222">
                    <a:alpha val="69804"/>
                  </a:srgbClr>
                </a:solidFill>
                <a:latin typeface="Nanum Square"/>
                <a:ea typeface="Nanum Square"/>
                <a:cs typeface="Nanum Square"/>
                <a:sym typeface="Nanum Square"/>
              </a:defRPr>
            </a:pP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페이지네이션</a:t>
            </a:r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  <a:p>
            <a:pPr marL="388620" lvl="1" indent="-194310">
              <a:lnSpc>
                <a:spcPts val="2500"/>
              </a:lnSpc>
              <a:buSzPct val="100000"/>
              <a:buFont typeface="Arial"/>
              <a:buChar char="•"/>
              <a:defRPr>
                <a:solidFill>
                  <a:srgbClr val="252222">
                    <a:alpha val="69804"/>
                  </a:srgbClr>
                </a:solidFill>
                <a:latin typeface="Nanum Square"/>
                <a:ea typeface="Nanum Square"/>
                <a:cs typeface="Nanum Square"/>
                <a:sym typeface="Nanum Square"/>
              </a:defRPr>
            </a:pP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필터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및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검색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결과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내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재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검색</a:t>
            </a:r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  <a:p>
            <a:pPr marL="388620" lvl="1" indent="-194310">
              <a:lnSpc>
                <a:spcPts val="2500"/>
              </a:lnSpc>
              <a:buSzPct val="100000"/>
              <a:buFont typeface="Arial"/>
              <a:buChar char="•"/>
              <a:defRPr>
                <a:solidFill>
                  <a:srgbClr val="252222">
                    <a:alpha val="69804"/>
                  </a:srgbClr>
                </a:solidFill>
                <a:latin typeface="Nanum Square"/>
                <a:ea typeface="Nanum Square"/>
                <a:cs typeface="Nanum Square"/>
                <a:sym typeface="Nanum Square"/>
              </a:defRPr>
            </a:pP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관련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상품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추천</a:t>
            </a:r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379" name="TextBox 48"/>
          <p:cNvSpPr txBox="1"/>
          <p:nvPr/>
        </p:nvSpPr>
        <p:spPr>
          <a:xfrm>
            <a:off x="13596914" y="5622573"/>
            <a:ext cx="2743201" cy="9575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388620" lvl="1" indent="-194310">
              <a:lnSpc>
                <a:spcPts val="2500"/>
              </a:lnSpc>
              <a:buSzPct val="100000"/>
              <a:buFont typeface="Arial"/>
              <a:buChar char="•"/>
              <a:defRPr>
                <a:solidFill>
                  <a:srgbClr val="252222">
                    <a:alpha val="69804"/>
                  </a:srgbClr>
                </a:solidFill>
                <a:latin typeface="Nanum Square"/>
                <a:ea typeface="Nanum Square"/>
                <a:cs typeface="Nanum Square"/>
                <a:sym typeface="Nanum Square"/>
              </a:defRPr>
            </a:pP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카테고리별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상품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조회</a:t>
            </a:r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  <a:p>
            <a:pPr marL="388620" lvl="1" indent="-194310">
              <a:lnSpc>
                <a:spcPts val="2500"/>
              </a:lnSpc>
              <a:buSzPct val="100000"/>
              <a:buFont typeface="Arial"/>
              <a:buChar char="•"/>
              <a:defRPr>
                <a:solidFill>
                  <a:srgbClr val="252222">
                    <a:alpha val="69804"/>
                  </a:srgbClr>
                </a:solidFill>
                <a:latin typeface="Nanum Square"/>
                <a:ea typeface="Nanum Square"/>
                <a:cs typeface="Nanum Square"/>
                <a:sym typeface="Nanum Square"/>
              </a:defRPr>
            </a:pP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리뷰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평점</a:t>
            </a:r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  <a:p>
            <a:pPr marL="388620" lvl="1" indent="-194310">
              <a:lnSpc>
                <a:spcPts val="2500"/>
              </a:lnSpc>
              <a:buSzPct val="100000"/>
              <a:buFont typeface="Arial"/>
              <a:buChar char="•"/>
              <a:defRPr>
                <a:solidFill>
                  <a:srgbClr val="252222">
                    <a:alpha val="69804"/>
                  </a:srgbClr>
                </a:solidFill>
                <a:latin typeface="Nanum Square"/>
                <a:ea typeface="Nanum Square"/>
                <a:cs typeface="Nanum Square"/>
                <a:sym typeface="Nanum Square"/>
              </a:defRPr>
            </a:pP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좋아요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수</a:t>
            </a:r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380" name="TextBox 48"/>
          <p:cNvSpPr txBox="1"/>
          <p:nvPr/>
        </p:nvSpPr>
        <p:spPr>
          <a:xfrm>
            <a:off x="10307093" y="8039100"/>
            <a:ext cx="3929534" cy="12750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388620" lvl="1" indent="-194310">
              <a:lnSpc>
                <a:spcPts val="2500"/>
              </a:lnSpc>
              <a:buSzPct val="100000"/>
              <a:buFont typeface="Arial"/>
              <a:buChar char="•"/>
              <a:defRPr>
                <a:solidFill>
                  <a:srgbClr val="252222">
                    <a:alpha val="69804"/>
                  </a:srgbClr>
                </a:solidFill>
                <a:latin typeface="Nanum Square"/>
                <a:ea typeface="Nanum Square"/>
                <a:cs typeface="Nanum Square"/>
                <a:sym typeface="Nanum Square"/>
              </a:defRPr>
            </a:pP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정렬</a:t>
            </a:r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  <a:p>
            <a:pPr marL="388620" lvl="1" indent="-194310">
              <a:lnSpc>
                <a:spcPts val="2500"/>
              </a:lnSpc>
              <a:buSzPct val="100000"/>
              <a:buFont typeface="Arial"/>
              <a:buChar char="•"/>
              <a:defRPr>
                <a:solidFill>
                  <a:srgbClr val="252222">
                    <a:alpha val="69804"/>
                  </a:srgbClr>
                </a:solidFill>
                <a:latin typeface="Nanum Square"/>
                <a:ea typeface="Nanum Square"/>
                <a:cs typeface="Nanum Square"/>
                <a:sym typeface="Nanum Square"/>
              </a:defRPr>
            </a:pP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페이지네이션</a:t>
            </a:r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  <a:p>
            <a:pPr marL="388620" lvl="1" indent="-194310">
              <a:lnSpc>
                <a:spcPts val="2500"/>
              </a:lnSpc>
              <a:buSzPct val="100000"/>
              <a:buFont typeface="Arial"/>
              <a:buChar char="•"/>
              <a:defRPr>
                <a:solidFill>
                  <a:srgbClr val="252222">
                    <a:alpha val="69804"/>
                  </a:srgbClr>
                </a:solidFill>
                <a:latin typeface="Nanum Square"/>
                <a:ea typeface="Nanum Square"/>
                <a:cs typeface="Nanum Square"/>
                <a:sym typeface="Nanum Square"/>
              </a:defRPr>
            </a:pP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필터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및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검색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결과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내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재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검색</a:t>
            </a:r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  <a:p>
            <a:pPr marL="388620" lvl="1" indent="-194310">
              <a:lnSpc>
                <a:spcPts val="2500"/>
              </a:lnSpc>
              <a:buSzPct val="100000"/>
              <a:buFont typeface="Arial"/>
              <a:buChar char="•"/>
              <a:defRPr>
                <a:solidFill>
                  <a:srgbClr val="252222">
                    <a:alpha val="69804"/>
                  </a:srgbClr>
                </a:solidFill>
                <a:latin typeface="Nanum Square"/>
                <a:ea typeface="Nanum Square"/>
                <a:cs typeface="Nanum Square"/>
                <a:sym typeface="Nanum Square"/>
              </a:defRPr>
            </a:pP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상품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좋아요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기반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업체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추천</a:t>
            </a:r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381" name="TextBox 48"/>
          <p:cNvSpPr txBox="1"/>
          <p:nvPr/>
        </p:nvSpPr>
        <p:spPr>
          <a:xfrm>
            <a:off x="13596914" y="8039100"/>
            <a:ext cx="3929534" cy="9575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388620" lvl="1" indent="-194310">
              <a:lnSpc>
                <a:spcPts val="2500"/>
              </a:lnSpc>
              <a:buSzPct val="100000"/>
              <a:buFont typeface="Arial"/>
              <a:buChar char="•"/>
              <a:defRPr>
                <a:solidFill>
                  <a:srgbClr val="252222">
                    <a:alpha val="69804"/>
                  </a:srgbClr>
                </a:solidFill>
                <a:latin typeface="Nanum Square"/>
                <a:ea typeface="Nanum Square"/>
                <a:cs typeface="Nanum Square"/>
                <a:sym typeface="Nanum Square"/>
              </a:defRPr>
            </a:pP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업체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전체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상품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리뷰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평점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</a:p>
          <a:p>
            <a:pPr marL="388620" lvl="1" indent="-194310">
              <a:lnSpc>
                <a:spcPts val="2500"/>
              </a:lnSpc>
              <a:buSzPct val="100000"/>
              <a:buFont typeface="Arial"/>
              <a:buChar char="•"/>
              <a:defRPr>
                <a:solidFill>
                  <a:srgbClr val="252222">
                    <a:alpha val="69804"/>
                  </a:srgbClr>
                </a:solidFill>
                <a:latin typeface="Nanum Square"/>
                <a:ea typeface="Nanum Square"/>
                <a:cs typeface="Nanum Square"/>
                <a:sym typeface="Nanum Square"/>
              </a:defRPr>
            </a:pP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업체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전체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상품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좋아요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평점</a:t>
            </a:r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  <a:p>
            <a:pPr marL="388620" lvl="1" indent="-194310">
              <a:lnSpc>
                <a:spcPts val="2500"/>
              </a:lnSpc>
              <a:buSzPct val="100000"/>
              <a:buFont typeface="Arial"/>
              <a:buChar char="•"/>
              <a:defRPr>
                <a:solidFill>
                  <a:srgbClr val="252222">
                    <a:alpha val="69804"/>
                  </a:srgbClr>
                </a:solidFill>
                <a:latin typeface="Nanum Square"/>
                <a:ea typeface="Nanum Square"/>
                <a:cs typeface="Nanum Square"/>
                <a:sym typeface="Nanum Square"/>
              </a:defRPr>
            </a:pP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판매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인증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마크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표시</a:t>
            </a:r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pic>
        <p:nvPicPr>
          <p:cNvPr id="3074" name="Picture 2" descr="emoji-timeline">
            <a:extLst>
              <a:ext uri="{FF2B5EF4-FFF2-40B4-BE49-F238E27FC236}">
                <a16:creationId xmlns:a16="http://schemas.microsoft.com/office/drawing/2014/main" id="{E1062A9A-8945-7A31-D49F-EADA99D1D3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3468" y="2806903"/>
            <a:ext cx="389759" cy="389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emoji-timeline">
            <a:extLst>
              <a:ext uri="{FF2B5EF4-FFF2-40B4-BE49-F238E27FC236}">
                <a16:creationId xmlns:a16="http://schemas.microsoft.com/office/drawing/2014/main" id="{9636828C-7EDD-CE46-0244-BCDAA313C8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3468" y="5133873"/>
            <a:ext cx="370437" cy="370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emoji-timeline">
            <a:extLst>
              <a:ext uri="{FF2B5EF4-FFF2-40B4-BE49-F238E27FC236}">
                <a16:creationId xmlns:a16="http://schemas.microsoft.com/office/drawing/2014/main" id="{742EE987-5927-4956-9949-500BE8F93B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7053" y="7525457"/>
            <a:ext cx="418442" cy="418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emoji-timeline">
            <a:extLst>
              <a:ext uri="{FF2B5EF4-FFF2-40B4-BE49-F238E27FC236}">
                <a16:creationId xmlns:a16="http://schemas.microsoft.com/office/drawing/2014/main" id="{D99208A0-DFCB-007A-3934-5208AFED35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9842" y="2733824"/>
            <a:ext cx="443533" cy="443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emoji-timeline">
            <a:extLst>
              <a:ext uri="{FF2B5EF4-FFF2-40B4-BE49-F238E27FC236}">
                <a16:creationId xmlns:a16="http://schemas.microsoft.com/office/drawing/2014/main" id="{1D816D18-CAD7-EE07-405E-93F0DA09FE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2614" y="5106158"/>
            <a:ext cx="420761" cy="420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emoji-timeline">
            <a:extLst>
              <a:ext uri="{FF2B5EF4-FFF2-40B4-BE49-F238E27FC236}">
                <a16:creationId xmlns:a16="http://schemas.microsoft.com/office/drawing/2014/main" id="{5F40479F-3499-917F-2E46-00C74BB959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901982" y="7552902"/>
            <a:ext cx="401393" cy="401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B4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Freeform 3"/>
          <p:cNvSpPr/>
          <p:nvPr/>
        </p:nvSpPr>
        <p:spPr>
          <a:xfrm>
            <a:off x="4999327" y="5623500"/>
            <a:ext cx="8289322" cy="1905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endParaRPr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386" name="Freeform 4"/>
          <p:cNvSpPr/>
          <p:nvPr/>
        </p:nvSpPr>
        <p:spPr>
          <a:xfrm>
            <a:off x="12540005" y="4832089"/>
            <a:ext cx="643893" cy="62282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387" name="TextBox 5"/>
          <p:cNvSpPr txBox="1"/>
          <p:nvPr/>
        </p:nvSpPr>
        <p:spPr>
          <a:xfrm>
            <a:off x="4999326" y="3861280"/>
            <a:ext cx="5915407" cy="18276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just">
              <a:lnSpc>
                <a:spcPts val="15200"/>
              </a:lnSpc>
              <a:defRPr sz="10800" spc="-900">
                <a:solidFill>
                  <a:srgbClr val="FFFFFF"/>
                </a:solidFill>
                <a:latin typeface="210 에필로그 Bold"/>
                <a:ea typeface="210 에필로그 Bold"/>
                <a:cs typeface="210 에필로그 Bold"/>
                <a:sym typeface="210 에필로그 Bold"/>
              </a:defRPr>
            </a:lvl1pPr>
          </a:lstStyle>
          <a:p>
            <a:endParaRPr dirty="0"/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80C3BCB5-A738-797C-B2AF-1F1AFDBD4854}"/>
              </a:ext>
            </a:extLst>
          </p:cNvPr>
          <p:cNvSpPr txBox="1"/>
          <p:nvPr/>
        </p:nvSpPr>
        <p:spPr>
          <a:xfrm>
            <a:off x="6783255" y="4021824"/>
            <a:ext cx="6094575" cy="13635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lnSpc>
                <a:spcPts val="12500"/>
              </a:lnSpc>
              <a:defRPr sz="6000" b="1" spc="-484">
                <a:solidFill>
                  <a:srgbClr val="FFFFFF"/>
                </a:solidFill>
                <a:latin typeface="Nanum Square Bold"/>
                <a:ea typeface="Nanum Square Bold"/>
                <a:cs typeface="Nanum Square Bold"/>
                <a:sym typeface="Nanum Square Bold"/>
              </a:defRPr>
            </a:lvl1pPr>
          </a:lstStyle>
          <a:p>
            <a:r>
              <a:rPr lang="ko-KR" altLang="en-US" b="0" dirty="0">
                <a:latin typeface="굴림" panose="020B0600000101010101" pitchFamily="50" charset="-127"/>
                <a:ea typeface="Apple SD Gothic Neo" panose="02000300000000000000" pitchFamily="2" charset="-127"/>
              </a:rPr>
              <a:t>프로젝트 설계</a:t>
            </a:r>
            <a:endParaRPr b="0"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Freeform 2"/>
          <p:cNvSpPr/>
          <p:nvPr/>
        </p:nvSpPr>
        <p:spPr>
          <a:xfrm>
            <a:off x="0" y="-180827"/>
            <a:ext cx="18288000" cy="1919802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390" name="Freeform 3"/>
          <p:cNvSpPr/>
          <p:nvPr/>
        </p:nvSpPr>
        <p:spPr>
          <a:xfrm>
            <a:off x="5300057" y="2416118"/>
            <a:ext cx="7687885" cy="7236223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391" name="TextBox 4"/>
          <p:cNvSpPr txBox="1"/>
          <p:nvPr/>
        </p:nvSpPr>
        <p:spPr>
          <a:xfrm>
            <a:off x="13454346" y="587864"/>
            <a:ext cx="3881155" cy="3886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r">
              <a:lnSpc>
                <a:spcPts val="3000"/>
              </a:lnSpc>
              <a:defRPr sz="2200">
                <a:solidFill>
                  <a:srgbClr val="FFFFFF"/>
                </a:solidFill>
                <a:latin typeface="Nanum Square"/>
                <a:ea typeface="Nanum Square"/>
                <a:cs typeface="Nanum Square"/>
                <a:sym typeface="Nanum Square"/>
              </a:defRPr>
            </a:lvl1pPr>
          </a:lstStyle>
          <a:p>
            <a:r>
              <a:t>프로젝트 설계</a:t>
            </a:r>
          </a:p>
        </p:txBody>
      </p:sp>
      <p:sp>
        <p:nvSpPr>
          <p:cNvPr id="392" name="TextBox 5"/>
          <p:cNvSpPr txBox="1"/>
          <p:nvPr/>
        </p:nvSpPr>
        <p:spPr>
          <a:xfrm>
            <a:off x="952500" y="360851"/>
            <a:ext cx="9029700" cy="6948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5800"/>
              </a:lnSpc>
              <a:defRPr sz="4200" spc="-58">
                <a:solidFill>
                  <a:srgbClr val="FFFFFF"/>
                </a:solidFill>
                <a:latin typeface="Nanum Square"/>
                <a:ea typeface="Nanum Square"/>
                <a:cs typeface="Nanum Square"/>
                <a:sym typeface="Nanum Square"/>
              </a:defRPr>
            </a:lvl1pPr>
          </a:lstStyle>
          <a:p>
            <a:r>
              <a:rPr dirty="0" err="1">
                <a:latin typeface="굴림" panose="020B0600000101010101" pitchFamily="50" charset="-127"/>
                <a:cs typeface="Noto Sans NKo" panose="020B0502040504020204" pitchFamily="34" charset="0"/>
              </a:rPr>
              <a:t>데이터</a:t>
            </a:r>
            <a:r>
              <a:rPr dirty="0">
                <a:latin typeface="굴림" panose="020B0600000101010101" pitchFamily="50" charset="-127"/>
                <a:cs typeface="Noto Sans NKo" panose="020B0502040504020204" pitchFamily="34" charset="0"/>
              </a:rPr>
              <a:t> </a:t>
            </a:r>
            <a:r>
              <a:rPr dirty="0" err="1">
                <a:latin typeface="굴림" panose="020B0600000101010101" pitchFamily="50" charset="-127"/>
                <a:cs typeface="Noto Sans NKo" panose="020B0502040504020204" pitchFamily="34" charset="0"/>
              </a:rPr>
              <a:t>베이스</a:t>
            </a:r>
            <a:r>
              <a:rPr dirty="0">
                <a:latin typeface="굴림" panose="020B0600000101010101" pitchFamily="50" charset="-127"/>
                <a:cs typeface="Noto Sans NKo" panose="020B0502040504020204" pitchFamily="34" charset="0"/>
              </a:rPr>
              <a:t> </a:t>
            </a:r>
            <a:r>
              <a:rPr dirty="0" err="1">
                <a:latin typeface="굴림" panose="020B0600000101010101" pitchFamily="50" charset="-127"/>
                <a:cs typeface="Noto Sans NKo" panose="020B0502040504020204" pitchFamily="34" charset="0"/>
              </a:rPr>
              <a:t>설계</a:t>
            </a:r>
            <a:r>
              <a:rPr dirty="0">
                <a:latin typeface="굴림" panose="020B0600000101010101" pitchFamily="50" charset="-127"/>
                <a:cs typeface="Noto Sans NKo" panose="020B0502040504020204" pitchFamily="34" charset="0"/>
              </a:rPr>
              <a:t> (ERD) AS-IS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Freeform 2"/>
          <p:cNvSpPr/>
          <p:nvPr/>
        </p:nvSpPr>
        <p:spPr>
          <a:xfrm>
            <a:off x="0" y="-180826"/>
            <a:ext cx="18288000" cy="402111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103" name="TextBox 3"/>
          <p:cNvSpPr txBox="1"/>
          <p:nvPr/>
        </p:nvSpPr>
        <p:spPr>
          <a:xfrm>
            <a:off x="1110776" y="5140990"/>
            <a:ext cx="2179447" cy="10771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lnSpc>
                <a:spcPts val="4400"/>
              </a:lnSpc>
              <a:defRPr sz="2800" spc="-147">
                <a:solidFill>
                  <a:srgbClr val="191919"/>
                </a:solidFill>
                <a:latin typeface="Nanum Square"/>
                <a:ea typeface="Nanum Square"/>
                <a:cs typeface="Nanum Square"/>
                <a:sym typeface="Nanum Square"/>
              </a:defRPr>
            </a:lvl1pPr>
          </a:lstStyle>
          <a:p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프로젝트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기획</a:t>
            </a:r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104" name="TextBox 4"/>
          <p:cNvSpPr txBox="1"/>
          <p:nvPr/>
        </p:nvSpPr>
        <p:spPr>
          <a:xfrm>
            <a:off x="1076324" y="6287747"/>
            <a:ext cx="1766042" cy="14986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ts val="4000"/>
              </a:lnSpc>
              <a:defRPr sz="2000" spc="-110">
                <a:solidFill>
                  <a:srgbClr val="191919"/>
                </a:solidFill>
                <a:latin typeface="Nanum Square"/>
                <a:ea typeface="Nanum Square"/>
                <a:cs typeface="Nanum Square"/>
                <a:sym typeface="Nanum Square"/>
              </a:defRPr>
            </a:pP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주제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및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배경</a:t>
            </a:r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  <a:p>
            <a:pPr>
              <a:lnSpc>
                <a:spcPts val="4000"/>
              </a:lnSpc>
              <a:defRPr sz="2000" spc="-110">
                <a:solidFill>
                  <a:srgbClr val="191919"/>
                </a:solidFill>
                <a:latin typeface="Nanum Square"/>
                <a:ea typeface="Nanum Square"/>
                <a:cs typeface="Nanum Square"/>
                <a:sym typeface="Nanum Square"/>
              </a:defRPr>
            </a:pP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차별점</a:t>
            </a:r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  <a:p>
            <a:pPr>
              <a:lnSpc>
                <a:spcPts val="4000"/>
              </a:lnSpc>
              <a:defRPr sz="2000" spc="-110">
                <a:solidFill>
                  <a:srgbClr val="191919"/>
                </a:solidFill>
                <a:latin typeface="Nanum Square"/>
                <a:ea typeface="Nanum Square"/>
                <a:cs typeface="Nanum Square"/>
                <a:sym typeface="Nanum Square"/>
              </a:defRPr>
            </a:pP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목적</a:t>
            </a:r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105" name="TextBox 5"/>
          <p:cNvSpPr txBox="1"/>
          <p:nvPr/>
        </p:nvSpPr>
        <p:spPr>
          <a:xfrm>
            <a:off x="9283141" y="6287747"/>
            <a:ext cx="2179470" cy="9514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ts val="4000"/>
              </a:lnSpc>
              <a:defRPr sz="2000" spc="-110">
                <a:solidFill>
                  <a:srgbClr val="191919"/>
                </a:solidFill>
                <a:latin typeface="Nanum Square"/>
                <a:ea typeface="Nanum Square"/>
                <a:cs typeface="Nanum Square"/>
                <a:sym typeface="Nanum Square"/>
              </a:defRPr>
            </a:pP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주요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페이지</a:t>
            </a:r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  <a:p>
            <a:pPr>
              <a:lnSpc>
                <a:spcPts val="4000"/>
              </a:lnSpc>
              <a:defRPr sz="2000" spc="-110">
                <a:solidFill>
                  <a:srgbClr val="191919"/>
                </a:solidFill>
                <a:latin typeface="Nanum Square"/>
                <a:ea typeface="Nanum Square"/>
                <a:cs typeface="Nanum Square"/>
                <a:sym typeface="Nanum Square"/>
              </a:defRPr>
            </a:pP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주요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기능</a:t>
            </a:r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106" name="TextBox 6"/>
          <p:cNvSpPr txBox="1"/>
          <p:nvPr/>
        </p:nvSpPr>
        <p:spPr>
          <a:xfrm>
            <a:off x="12065926" y="6280117"/>
            <a:ext cx="2179470" cy="9514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ts val="4000"/>
              </a:lnSpc>
              <a:defRPr sz="2000" spc="-110">
                <a:solidFill>
                  <a:srgbClr val="191919"/>
                </a:solidFill>
                <a:latin typeface="Nanum Square"/>
                <a:ea typeface="Nanum Square"/>
                <a:cs typeface="Nanum Square"/>
                <a:sym typeface="Nanum Square"/>
              </a:defRPr>
            </a:pP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데이터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베이스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설계</a:t>
            </a:r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  <a:p>
            <a:pPr>
              <a:lnSpc>
                <a:spcPts val="4000"/>
              </a:lnSpc>
              <a:defRPr sz="2000" spc="-110">
                <a:solidFill>
                  <a:srgbClr val="191919"/>
                </a:solidFill>
                <a:latin typeface="Nanum Square"/>
                <a:ea typeface="Nanum Square"/>
                <a:cs typeface="Nanum Square"/>
                <a:sym typeface="Nanum Square"/>
              </a:defRPr>
            </a:pP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화면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설계</a:t>
            </a:r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107" name="TextBox 7"/>
          <p:cNvSpPr txBox="1"/>
          <p:nvPr/>
        </p:nvSpPr>
        <p:spPr>
          <a:xfrm>
            <a:off x="6504381" y="6280117"/>
            <a:ext cx="1824985" cy="200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ts val="4000"/>
              </a:lnSpc>
              <a:defRPr sz="2000" spc="-110">
                <a:solidFill>
                  <a:srgbClr val="191919"/>
                </a:solidFill>
                <a:latin typeface="Nanum Square"/>
                <a:ea typeface="Nanum Square"/>
                <a:cs typeface="Nanum Square"/>
                <a:sym typeface="Nanum Square"/>
              </a:defRPr>
            </a:pP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프론트앤드</a:t>
            </a:r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  <a:p>
            <a:pPr>
              <a:lnSpc>
                <a:spcPts val="4000"/>
              </a:lnSpc>
              <a:defRPr sz="2000" spc="-110">
                <a:solidFill>
                  <a:srgbClr val="191919"/>
                </a:solidFill>
                <a:latin typeface="Nanum Square"/>
                <a:ea typeface="Nanum Square"/>
                <a:cs typeface="Nanum Square"/>
                <a:sym typeface="Nanum Square"/>
              </a:defRPr>
            </a:pP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백앤드</a:t>
            </a:r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  <a:p>
            <a:pPr>
              <a:lnSpc>
                <a:spcPts val="4000"/>
              </a:lnSpc>
              <a:defRPr sz="2000" spc="-110">
                <a:solidFill>
                  <a:srgbClr val="191919"/>
                </a:solidFill>
                <a:latin typeface="Nanum Square"/>
                <a:ea typeface="Nanum Square"/>
                <a:cs typeface="Nanum Square"/>
                <a:sym typeface="Nanum Square"/>
              </a:defRPr>
            </a:pP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데이터베이스</a:t>
            </a:r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  <a:p>
            <a:pPr>
              <a:lnSpc>
                <a:spcPts val="4000"/>
              </a:lnSpc>
              <a:defRPr sz="2000" spc="-110">
                <a:solidFill>
                  <a:srgbClr val="191919"/>
                </a:solidFill>
                <a:latin typeface="Nanum Square"/>
                <a:ea typeface="Nanum Square"/>
                <a:cs typeface="Nanum Square"/>
                <a:sym typeface="Nanum Square"/>
              </a:defRPr>
            </a:pP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서버</a:t>
            </a:r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108" name="TextBox 8"/>
          <p:cNvSpPr txBox="1"/>
          <p:nvPr/>
        </p:nvSpPr>
        <p:spPr>
          <a:xfrm>
            <a:off x="6473814" y="5133359"/>
            <a:ext cx="2102528" cy="509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4400"/>
              </a:lnSpc>
              <a:defRPr sz="2800" spc="-147">
                <a:solidFill>
                  <a:srgbClr val="191919"/>
                </a:solidFill>
                <a:latin typeface="Nanum Square"/>
                <a:ea typeface="Nanum Square"/>
                <a:cs typeface="Nanum Square"/>
                <a:sym typeface="Nanum Square"/>
              </a:defRPr>
            </a:lvl1pPr>
          </a:lstStyle>
          <a:p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기술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스펙</a:t>
            </a:r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109" name="TextBox 9"/>
          <p:cNvSpPr txBox="1"/>
          <p:nvPr/>
        </p:nvSpPr>
        <p:spPr>
          <a:xfrm>
            <a:off x="9283141" y="5140990"/>
            <a:ext cx="2102528" cy="10771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4400"/>
              </a:lnSpc>
              <a:defRPr sz="2800" spc="-147">
                <a:solidFill>
                  <a:srgbClr val="191919"/>
                </a:solidFill>
                <a:latin typeface="Nanum Square"/>
                <a:ea typeface="Nanum Square"/>
                <a:cs typeface="Nanum Square"/>
                <a:sym typeface="Nanum Square"/>
              </a:defRPr>
            </a:lvl1pPr>
          </a:lstStyle>
          <a:p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프로젝트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구조</a:t>
            </a:r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110" name="TextBox 10"/>
          <p:cNvSpPr txBox="1"/>
          <p:nvPr/>
        </p:nvSpPr>
        <p:spPr>
          <a:xfrm>
            <a:off x="12065926" y="5133359"/>
            <a:ext cx="2103133" cy="10771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4400"/>
              </a:lnSpc>
              <a:defRPr sz="2800" spc="-147">
                <a:solidFill>
                  <a:srgbClr val="191919"/>
                </a:solidFill>
                <a:latin typeface="Nanum Square"/>
                <a:ea typeface="Nanum Square"/>
                <a:cs typeface="Nanum Square"/>
                <a:sym typeface="Nanum Square"/>
              </a:defRPr>
            </a:lvl1pPr>
          </a:lstStyle>
          <a:p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프로젝트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설계</a:t>
            </a:r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111" name="TextBox 11"/>
          <p:cNvSpPr txBox="1"/>
          <p:nvPr/>
        </p:nvSpPr>
        <p:spPr>
          <a:xfrm>
            <a:off x="3779666" y="5148898"/>
            <a:ext cx="2102529" cy="509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4400"/>
              </a:lnSpc>
              <a:defRPr sz="2800" spc="-147">
                <a:solidFill>
                  <a:srgbClr val="191919"/>
                </a:solidFill>
                <a:latin typeface="Nanum Square"/>
                <a:ea typeface="Nanum Square"/>
                <a:cs typeface="Nanum Square"/>
                <a:sym typeface="Nanum Square"/>
              </a:defRPr>
            </a:lvl1pPr>
          </a:lstStyle>
          <a:p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진행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과정</a:t>
            </a:r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112" name="Freeform 13"/>
          <p:cNvSpPr/>
          <p:nvPr/>
        </p:nvSpPr>
        <p:spPr>
          <a:xfrm>
            <a:off x="1026869" y="5960774"/>
            <a:ext cx="2179447" cy="4572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9" rIns="45719"/>
          <a:lstStyle/>
          <a:p>
            <a:pPr>
              <a:defRPr sz="1100"/>
            </a:pPr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113" name="Freeform 15"/>
          <p:cNvSpPr/>
          <p:nvPr/>
        </p:nvSpPr>
        <p:spPr>
          <a:xfrm>
            <a:off x="6454925" y="5953143"/>
            <a:ext cx="2179447" cy="4572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9" rIns="45719"/>
          <a:lstStyle/>
          <a:p>
            <a:pPr>
              <a:defRPr sz="1100"/>
            </a:pPr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114" name="Freeform 17"/>
          <p:cNvSpPr/>
          <p:nvPr/>
        </p:nvSpPr>
        <p:spPr>
          <a:xfrm>
            <a:off x="9233686" y="5960774"/>
            <a:ext cx="2179447" cy="4572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9" rIns="45719"/>
          <a:lstStyle/>
          <a:p>
            <a:pPr>
              <a:defRPr sz="1100"/>
            </a:pPr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115" name="Freeform 19"/>
          <p:cNvSpPr/>
          <p:nvPr/>
        </p:nvSpPr>
        <p:spPr>
          <a:xfrm>
            <a:off x="12017219" y="5953143"/>
            <a:ext cx="2179447" cy="4572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9" rIns="45719"/>
          <a:lstStyle/>
          <a:p>
            <a:pPr>
              <a:defRPr sz="1100"/>
            </a:pPr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116" name="Freeform 21"/>
          <p:cNvSpPr/>
          <p:nvPr/>
        </p:nvSpPr>
        <p:spPr>
          <a:xfrm>
            <a:off x="3731709" y="5968682"/>
            <a:ext cx="2179447" cy="4572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9" rIns="45719"/>
          <a:lstStyle/>
          <a:p>
            <a:pPr>
              <a:defRPr sz="1100"/>
            </a:pPr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117" name="Freeform 23"/>
          <p:cNvSpPr/>
          <p:nvPr/>
        </p:nvSpPr>
        <p:spPr>
          <a:xfrm>
            <a:off x="1028699" y="2394867"/>
            <a:ext cx="16232126" cy="1905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118" name="TextBox 24"/>
          <p:cNvSpPr txBox="1"/>
          <p:nvPr/>
        </p:nvSpPr>
        <p:spPr>
          <a:xfrm>
            <a:off x="3743223" y="6295657"/>
            <a:ext cx="2179470" cy="9514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ts val="4000"/>
              </a:lnSpc>
              <a:defRPr sz="2000" spc="-110">
                <a:solidFill>
                  <a:srgbClr val="191919"/>
                </a:solidFill>
                <a:latin typeface="Nanum Square"/>
                <a:ea typeface="Nanum Square"/>
                <a:cs typeface="Nanum Square"/>
                <a:sym typeface="Nanum Square"/>
              </a:defRPr>
            </a:pP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역할</a:t>
            </a:r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  <a:p>
            <a:pPr>
              <a:lnSpc>
                <a:spcPts val="4000"/>
              </a:lnSpc>
              <a:defRPr sz="2000" spc="-110">
                <a:solidFill>
                  <a:srgbClr val="191919"/>
                </a:solidFill>
                <a:latin typeface="Nanum Square"/>
                <a:ea typeface="Nanum Square"/>
                <a:cs typeface="Nanum Square"/>
                <a:sym typeface="Nanum Square"/>
              </a:defRPr>
            </a:pP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진행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일정</a:t>
            </a:r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119" name="TextBox 25"/>
          <p:cNvSpPr txBox="1"/>
          <p:nvPr/>
        </p:nvSpPr>
        <p:spPr>
          <a:xfrm>
            <a:off x="1076324" y="917851"/>
            <a:ext cx="5244963" cy="1104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lnSpc>
                <a:spcPts val="9900"/>
              </a:lnSpc>
              <a:defRPr sz="7000" b="1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defRPr>
            </a:lvl1pPr>
          </a:lstStyle>
          <a:p>
            <a:r>
              <a:rPr lang="en-US" b="0" dirty="0">
                <a:latin typeface="굴림" panose="020B0600000101010101" pitchFamily="50" charset="-127"/>
                <a:ea typeface="??뭡" panose="02030600000101010101" pitchFamily="18" charset="-127"/>
              </a:rPr>
              <a:t>CONTENTS</a:t>
            </a:r>
            <a:endParaRPr b="0" dirty="0">
              <a:latin typeface="굴림" panose="020B0600000101010101" pitchFamily="50" charset="-127"/>
              <a:ea typeface="??뭡" panose="02030600000101010101" pitchFamily="18" charset="-127"/>
            </a:endParaRPr>
          </a:p>
        </p:txBody>
      </p:sp>
      <p:sp>
        <p:nvSpPr>
          <p:cNvPr id="120" name="TextBox 6"/>
          <p:cNvSpPr txBox="1"/>
          <p:nvPr/>
        </p:nvSpPr>
        <p:spPr>
          <a:xfrm>
            <a:off x="14863559" y="6280117"/>
            <a:ext cx="2179470" cy="9514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ts val="4000"/>
              </a:lnSpc>
              <a:defRPr sz="2000" spc="-110">
                <a:solidFill>
                  <a:srgbClr val="191919"/>
                </a:solidFill>
                <a:latin typeface="Nanum Square"/>
                <a:ea typeface="Nanum Square"/>
                <a:cs typeface="Nanum Square"/>
                <a:sym typeface="Nanum Square"/>
              </a:defRPr>
            </a:pPr>
            <a:r>
              <a:rPr lang="ko-KR" altLang="en-US" dirty="0">
                <a:latin typeface="굴림" panose="020B0600000101010101" pitchFamily="50" charset="-127"/>
                <a:ea typeface="Apple SD Gothic Neo" panose="02000300000000000000" pitchFamily="2" charset="-127"/>
              </a:rPr>
              <a:t>회고</a:t>
            </a:r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  <a:p>
            <a:pPr>
              <a:lnSpc>
                <a:spcPts val="4000"/>
              </a:lnSpc>
              <a:defRPr sz="2000" spc="-110">
                <a:solidFill>
                  <a:srgbClr val="191919"/>
                </a:solidFill>
                <a:latin typeface="Nanum Square"/>
                <a:ea typeface="Nanum Square"/>
                <a:cs typeface="Nanum Square"/>
                <a:sym typeface="Nanum Square"/>
              </a:defRPr>
            </a:pPr>
            <a:r>
              <a:rPr lang="ko-KR" altLang="en-US" dirty="0">
                <a:latin typeface="굴림" panose="020B0600000101010101" pitchFamily="50" charset="-127"/>
                <a:ea typeface="Apple SD Gothic Neo" panose="02000300000000000000" pitchFamily="2" charset="-127"/>
              </a:rPr>
              <a:t>시현</a:t>
            </a:r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121" name="TextBox 10"/>
          <p:cNvSpPr txBox="1"/>
          <p:nvPr/>
        </p:nvSpPr>
        <p:spPr>
          <a:xfrm>
            <a:off x="14863559" y="5133359"/>
            <a:ext cx="2103133" cy="509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4400"/>
              </a:lnSpc>
              <a:defRPr sz="2800" spc="-147">
                <a:solidFill>
                  <a:srgbClr val="191919"/>
                </a:solidFill>
                <a:latin typeface="Nanum Square"/>
                <a:ea typeface="Nanum Square"/>
                <a:cs typeface="Nanum Square"/>
                <a:sym typeface="Nanum Square"/>
              </a:defRPr>
            </a:lvl1pPr>
          </a:lstStyle>
          <a:p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시현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및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회고</a:t>
            </a:r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122" name="Freeform 19"/>
          <p:cNvSpPr/>
          <p:nvPr/>
        </p:nvSpPr>
        <p:spPr>
          <a:xfrm>
            <a:off x="14814852" y="5953143"/>
            <a:ext cx="2179447" cy="4572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9" rIns="45719"/>
          <a:lstStyle/>
          <a:p>
            <a:pPr>
              <a:defRPr sz="1100"/>
            </a:pPr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Freeform 2"/>
          <p:cNvSpPr/>
          <p:nvPr/>
        </p:nvSpPr>
        <p:spPr>
          <a:xfrm>
            <a:off x="0" y="-180827"/>
            <a:ext cx="18288000" cy="1919802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397" name="TextBox 4"/>
          <p:cNvSpPr txBox="1"/>
          <p:nvPr/>
        </p:nvSpPr>
        <p:spPr>
          <a:xfrm>
            <a:off x="13454346" y="587864"/>
            <a:ext cx="3881155" cy="3886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r">
              <a:lnSpc>
                <a:spcPts val="3000"/>
              </a:lnSpc>
              <a:defRPr sz="2200">
                <a:solidFill>
                  <a:srgbClr val="FFFFFF"/>
                </a:solidFill>
                <a:latin typeface="Nanum Square"/>
                <a:ea typeface="Nanum Square"/>
                <a:cs typeface="Nanum Square"/>
                <a:sym typeface="Nanum Square"/>
              </a:defRPr>
            </a:lvl1pPr>
          </a:lstStyle>
          <a:p>
            <a:r>
              <a:t>프로젝트 설계</a:t>
            </a:r>
          </a:p>
        </p:txBody>
      </p:sp>
      <p:sp>
        <p:nvSpPr>
          <p:cNvPr id="398" name="TextBox 5"/>
          <p:cNvSpPr txBox="1"/>
          <p:nvPr/>
        </p:nvSpPr>
        <p:spPr>
          <a:xfrm>
            <a:off x="952500" y="360851"/>
            <a:ext cx="7962900" cy="14406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5800"/>
              </a:lnSpc>
              <a:defRPr sz="4200" spc="-58">
                <a:solidFill>
                  <a:srgbClr val="FFFFFF"/>
                </a:solidFill>
                <a:latin typeface="Nanum Square"/>
                <a:ea typeface="Nanum Square"/>
                <a:cs typeface="Nanum Square"/>
                <a:sym typeface="Nanum Square"/>
              </a:defRPr>
            </a:lvl1pPr>
          </a:lstStyle>
          <a:p>
            <a:r>
              <a:rPr dirty="0" err="1">
                <a:latin typeface="굴림" panose="020B0600000101010101" pitchFamily="50" charset="-127"/>
                <a:cs typeface="Noto Sans NKo" panose="020B0502040504020204" pitchFamily="34" charset="0"/>
              </a:rPr>
              <a:t>데이터</a:t>
            </a:r>
            <a:r>
              <a:rPr dirty="0">
                <a:latin typeface="굴림" panose="020B0600000101010101" pitchFamily="50" charset="-127"/>
                <a:cs typeface="Noto Sans NKo" panose="020B0502040504020204" pitchFamily="34" charset="0"/>
              </a:rPr>
              <a:t> </a:t>
            </a:r>
            <a:r>
              <a:rPr dirty="0" err="1">
                <a:latin typeface="굴림" panose="020B0600000101010101" pitchFamily="50" charset="-127"/>
                <a:cs typeface="Noto Sans NKo" panose="020B0502040504020204" pitchFamily="34" charset="0"/>
              </a:rPr>
              <a:t>베이스</a:t>
            </a:r>
            <a:r>
              <a:rPr dirty="0">
                <a:latin typeface="굴림" panose="020B0600000101010101" pitchFamily="50" charset="-127"/>
                <a:cs typeface="Noto Sans NKo" panose="020B0502040504020204" pitchFamily="34" charset="0"/>
              </a:rPr>
              <a:t> </a:t>
            </a:r>
            <a:r>
              <a:rPr dirty="0" err="1">
                <a:latin typeface="굴림" panose="020B0600000101010101" pitchFamily="50" charset="-127"/>
                <a:cs typeface="Noto Sans NKo" panose="020B0502040504020204" pitchFamily="34" charset="0"/>
              </a:rPr>
              <a:t>설계</a:t>
            </a:r>
            <a:r>
              <a:rPr dirty="0">
                <a:latin typeface="굴림" panose="020B0600000101010101" pitchFamily="50" charset="-127"/>
                <a:cs typeface="Noto Sans NKo" panose="020B0502040504020204" pitchFamily="34" charset="0"/>
              </a:rPr>
              <a:t> (ERD) TO-BE</a:t>
            </a:r>
          </a:p>
        </p:txBody>
      </p:sp>
      <p:pic>
        <p:nvPicPr>
          <p:cNvPr id="399" name="그림 6" descr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3400" y="2399486"/>
            <a:ext cx="9601200" cy="699594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Freeform 2"/>
          <p:cNvSpPr/>
          <p:nvPr/>
        </p:nvSpPr>
        <p:spPr>
          <a:xfrm>
            <a:off x="0" y="-180827"/>
            <a:ext cx="18288000" cy="1919802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404" name="TextBox 3"/>
          <p:cNvSpPr txBox="1"/>
          <p:nvPr/>
        </p:nvSpPr>
        <p:spPr>
          <a:xfrm>
            <a:off x="13454346" y="587864"/>
            <a:ext cx="3881155" cy="3563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r">
              <a:lnSpc>
                <a:spcPts val="3000"/>
              </a:lnSpc>
              <a:defRPr sz="2200">
                <a:solidFill>
                  <a:srgbClr val="FFFFFF"/>
                </a:solidFill>
                <a:latin typeface="Nanum Square"/>
                <a:ea typeface="Nanum Square"/>
                <a:cs typeface="Nanum Square"/>
                <a:sym typeface="Nanum Square"/>
              </a:defRPr>
            </a:lvl1pPr>
          </a:lstStyle>
          <a:p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프로젝트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설계</a:t>
            </a:r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405" name="TextBox 4"/>
          <p:cNvSpPr txBox="1"/>
          <p:nvPr/>
        </p:nvSpPr>
        <p:spPr>
          <a:xfrm>
            <a:off x="952499" y="360851"/>
            <a:ext cx="6267215" cy="6707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4200" spc="-58">
                <a:solidFill>
                  <a:srgbClr val="FFFFFF"/>
                </a:solidFill>
                <a:latin typeface="Nanum Square"/>
                <a:ea typeface="Nanum Square"/>
                <a:cs typeface="Nanum Square"/>
                <a:sym typeface="Nanum Square"/>
              </a:defRPr>
            </a:lvl1pPr>
          </a:lstStyle>
          <a:p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화면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설계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-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메인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페이지</a:t>
            </a:r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grpSp>
        <p:nvGrpSpPr>
          <p:cNvPr id="434" name="그룹 25"/>
          <p:cNvGrpSpPr/>
          <p:nvPr/>
        </p:nvGrpSpPr>
        <p:grpSpPr>
          <a:xfrm>
            <a:off x="1401315" y="1975043"/>
            <a:ext cx="6372766" cy="7853608"/>
            <a:chOff x="0" y="-1"/>
            <a:chExt cx="6372765" cy="7853607"/>
          </a:xfrm>
          <a:effectLst>
            <a:outerShdw blurRad="280799" dist="381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409" name="그룹 13"/>
            <p:cNvGrpSpPr/>
            <p:nvPr/>
          </p:nvGrpSpPr>
          <p:grpSpPr>
            <a:xfrm>
              <a:off x="0" y="337613"/>
              <a:ext cx="6372765" cy="7515993"/>
              <a:chOff x="0" y="0"/>
              <a:chExt cx="6372764" cy="7515991"/>
            </a:xfrm>
          </p:grpSpPr>
          <p:pic>
            <p:nvPicPr>
              <p:cNvPr id="406" name="그림 8" descr="그림 8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0" y="-1"/>
                <a:ext cx="6372765" cy="369122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407" name="그림 9" descr="그림 9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0" y="3691226"/>
                <a:ext cx="6372765" cy="334716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408" name="그림 12" descr="그림 12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0" y="7038393"/>
                <a:ext cx="6372765" cy="47759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412" name="타원 15"/>
            <p:cNvGrpSpPr/>
            <p:nvPr/>
          </p:nvGrpSpPr>
          <p:grpSpPr>
            <a:xfrm>
              <a:off x="5757608" y="329749"/>
              <a:ext cx="362091" cy="372196"/>
              <a:chOff x="-1" y="0"/>
              <a:chExt cx="362090" cy="372194"/>
            </a:xfrm>
          </p:grpSpPr>
          <p:sp>
            <p:nvSpPr>
              <p:cNvPr id="410" name="원"/>
              <p:cNvSpPr/>
              <p:nvPr/>
            </p:nvSpPr>
            <p:spPr>
              <a:xfrm>
                <a:off x="-1" y="0"/>
                <a:ext cx="362090" cy="372194"/>
              </a:xfrm>
              <a:prstGeom prst="ellipse">
                <a:avLst/>
              </a:prstGeom>
              <a:solidFill>
                <a:srgbClr val="000000">
                  <a:alpha val="65882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  <a:endParaRPr dirty="0">
                  <a:latin typeface="굴림" panose="020B0600000101010101" pitchFamily="50" charset="-127"/>
                  <a:ea typeface="Apple SD Gothic Neo" panose="02000300000000000000" pitchFamily="2" charset="-127"/>
                </a:endParaRPr>
              </a:p>
            </p:txBody>
          </p:sp>
          <p:sp>
            <p:nvSpPr>
              <p:cNvPr id="411" name="1"/>
              <p:cNvSpPr txBox="1"/>
              <p:nvPr/>
            </p:nvSpPr>
            <p:spPr>
              <a:xfrm>
                <a:off x="98746" y="32210"/>
                <a:ext cx="164596" cy="30777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 sz="1400">
                    <a:solidFill>
                      <a:srgbClr val="FFFFFF"/>
                    </a:solidFill>
                  </a:defRPr>
                </a:lvl1pPr>
              </a:lstStyle>
              <a:p>
                <a:r>
                  <a:rPr dirty="0">
                    <a:latin typeface="굴림" panose="020B0600000101010101" pitchFamily="50" charset="-127"/>
                    <a:ea typeface="Apple SD Gothic Neo" panose="02000300000000000000" pitchFamily="2" charset="-127"/>
                  </a:rPr>
                  <a:t>1</a:t>
                </a:r>
              </a:p>
            </p:txBody>
          </p:sp>
        </p:grpSp>
        <p:grpSp>
          <p:nvGrpSpPr>
            <p:cNvPr id="415" name="타원 16"/>
            <p:cNvGrpSpPr/>
            <p:nvPr/>
          </p:nvGrpSpPr>
          <p:grpSpPr>
            <a:xfrm>
              <a:off x="242230" y="267761"/>
              <a:ext cx="362091" cy="372196"/>
              <a:chOff x="-1" y="0"/>
              <a:chExt cx="362090" cy="372194"/>
            </a:xfrm>
          </p:grpSpPr>
          <p:sp>
            <p:nvSpPr>
              <p:cNvPr id="413" name="원"/>
              <p:cNvSpPr/>
              <p:nvPr/>
            </p:nvSpPr>
            <p:spPr>
              <a:xfrm>
                <a:off x="-1" y="0"/>
                <a:ext cx="362090" cy="372194"/>
              </a:xfrm>
              <a:prstGeom prst="ellipse">
                <a:avLst/>
              </a:prstGeom>
              <a:solidFill>
                <a:srgbClr val="000000">
                  <a:alpha val="65882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  <a:endParaRPr dirty="0">
                  <a:latin typeface="굴림" panose="020B0600000101010101" pitchFamily="50" charset="-127"/>
                  <a:ea typeface="Apple SD Gothic Neo" panose="02000300000000000000" pitchFamily="2" charset="-127"/>
                </a:endParaRPr>
              </a:p>
            </p:txBody>
          </p:sp>
          <p:sp>
            <p:nvSpPr>
              <p:cNvPr id="414" name="2"/>
              <p:cNvSpPr txBox="1"/>
              <p:nvPr/>
            </p:nvSpPr>
            <p:spPr>
              <a:xfrm>
                <a:off x="98746" y="32210"/>
                <a:ext cx="164596" cy="30777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 sz="1400">
                    <a:solidFill>
                      <a:srgbClr val="FFFFFF"/>
                    </a:solidFill>
                  </a:defRPr>
                </a:lvl1pPr>
              </a:lstStyle>
              <a:p>
                <a:r>
                  <a:rPr dirty="0">
                    <a:latin typeface="굴림" panose="020B0600000101010101" pitchFamily="50" charset="-127"/>
                    <a:ea typeface="Apple SD Gothic Neo" panose="02000300000000000000" pitchFamily="2" charset="-127"/>
                  </a:rPr>
                  <a:t>2</a:t>
                </a:r>
              </a:p>
            </p:txBody>
          </p:sp>
        </p:grpSp>
        <p:grpSp>
          <p:nvGrpSpPr>
            <p:cNvPr id="418" name="타원 17"/>
            <p:cNvGrpSpPr/>
            <p:nvPr/>
          </p:nvGrpSpPr>
          <p:grpSpPr>
            <a:xfrm>
              <a:off x="5033828" y="27838"/>
              <a:ext cx="362091" cy="372196"/>
              <a:chOff x="-1" y="0"/>
              <a:chExt cx="362090" cy="372194"/>
            </a:xfrm>
          </p:grpSpPr>
          <p:sp>
            <p:nvSpPr>
              <p:cNvPr id="416" name="원"/>
              <p:cNvSpPr/>
              <p:nvPr/>
            </p:nvSpPr>
            <p:spPr>
              <a:xfrm>
                <a:off x="-1" y="0"/>
                <a:ext cx="362090" cy="372194"/>
              </a:xfrm>
              <a:prstGeom prst="ellipse">
                <a:avLst/>
              </a:prstGeom>
              <a:solidFill>
                <a:srgbClr val="000000">
                  <a:alpha val="65882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  <a:endParaRPr dirty="0">
                  <a:latin typeface="굴림" panose="020B0600000101010101" pitchFamily="50" charset="-127"/>
                  <a:ea typeface="Apple SD Gothic Neo" panose="02000300000000000000" pitchFamily="2" charset="-127"/>
                </a:endParaRPr>
              </a:p>
            </p:txBody>
          </p:sp>
          <p:sp>
            <p:nvSpPr>
              <p:cNvPr id="417" name="3"/>
              <p:cNvSpPr txBox="1"/>
              <p:nvPr/>
            </p:nvSpPr>
            <p:spPr>
              <a:xfrm>
                <a:off x="98746" y="32210"/>
                <a:ext cx="164596" cy="30777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 sz="1400">
                    <a:solidFill>
                      <a:srgbClr val="FFFFFF"/>
                    </a:solidFill>
                  </a:defRPr>
                </a:lvl1pPr>
              </a:lstStyle>
              <a:p>
                <a:r>
                  <a:rPr dirty="0">
                    <a:latin typeface="굴림" panose="020B0600000101010101" pitchFamily="50" charset="-127"/>
                    <a:ea typeface="Apple SD Gothic Neo" panose="02000300000000000000" pitchFamily="2" charset="-127"/>
                  </a:rPr>
                  <a:t>3</a:t>
                </a:r>
              </a:p>
            </p:txBody>
          </p:sp>
        </p:grpSp>
        <p:grpSp>
          <p:nvGrpSpPr>
            <p:cNvPr id="421" name="타원 18"/>
            <p:cNvGrpSpPr/>
            <p:nvPr/>
          </p:nvGrpSpPr>
          <p:grpSpPr>
            <a:xfrm>
              <a:off x="3573448" y="-1"/>
              <a:ext cx="362091" cy="372196"/>
              <a:chOff x="-1" y="0"/>
              <a:chExt cx="362090" cy="372194"/>
            </a:xfrm>
          </p:grpSpPr>
          <p:sp>
            <p:nvSpPr>
              <p:cNvPr id="419" name="원"/>
              <p:cNvSpPr/>
              <p:nvPr/>
            </p:nvSpPr>
            <p:spPr>
              <a:xfrm>
                <a:off x="-1" y="0"/>
                <a:ext cx="362090" cy="372194"/>
              </a:xfrm>
              <a:prstGeom prst="ellipse">
                <a:avLst/>
              </a:prstGeom>
              <a:solidFill>
                <a:srgbClr val="000000">
                  <a:alpha val="65882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  <a:endParaRPr dirty="0">
                  <a:latin typeface="굴림" panose="020B0600000101010101" pitchFamily="50" charset="-127"/>
                  <a:ea typeface="Apple SD Gothic Neo" panose="02000300000000000000" pitchFamily="2" charset="-127"/>
                </a:endParaRPr>
              </a:p>
            </p:txBody>
          </p:sp>
          <p:sp>
            <p:nvSpPr>
              <p:cNvPr id="420" name="4"/>
              <p:cNvSpPr txBox="1"/>
              <p:nvPr/>
            </p:nvSpPr>
            <p:spPr>
              <a:xfrm>
                <a:off x="98746" y="32210"/>
                <a:ext cx="164596" cy="30777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 sz="1400">
                    <a:solidFill>
                      <a:srgbClr val="FFFFFF"/>
                    </a:solidFill>
                  </a:defRPr>
                </a:lvl1pPr>
              </a:lstStyle>
              <a:p>
                <a:r>
                  <a:rPr dirty="0">
                    <a:latin typeface="굴림" panose="020B0600000101010101" pitchFamily="50" charset="-127"/>
                    <a:ea typeface="Apple SD Gothic Neo" panose="02000300000000000000" pitchFamily="2" charset="-127"/>
                  </a:rPr>
                  <a:t>4</a:t>
                </a:r>
              </a:p>
            </p:txBody>
          </p:sp>
        </p:grpSp>
        <p:grpSp>
          <p:nvGrpSpPr>
            <p:cNvPr id="424" name="타원 19"/>
            <p:cNvGrpSpPr/>
            <p:nvPr/>
          </p:nvGrpSpPr>
          <p:grpSpPr>
            <a:xfrm>
              <a:off x="1111244" y="1000764"/>
              <a:ext cx="362091" cy="372196"/>
              <a:chOff x="-1" y="0"/>
              <a:chExt cx="362090" cy="372194"/>
            </a:xfrm>
          </p:grpSpPr>
          <p:sp>
            <p:nvSpPr>
              <p:cNvPr id="422" name="원"/>
              <p:cNvSpPr/>
              <p:nvPr/>
            </p:nvSpPr>
            <p:spPr>
              <a:xfrm>
                <a:off x="-1" y="0"/>
                <a:ext cx="362090" cy="372194"/>
              </a:xfrm>
              <a:prstGeom prst="ellipse">
                <a:avLst/>
              </a:prstGeom>
              <a:solidFill>
                <a:srgbClr val="000000">
                  <a:alpha val="65882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  <a:endParaRPr dirty="0">
                  <a:latin typeface="굴림" panose="020B0600000101010101" pitchFamily="50" charset="-127"/>
                  <a:ea typeface="Apple SD Gothic Neo" panose="02000300000000000000" pitchFamily="2" charset="-127"/>
                </a:endParaRPr>
              </a:p>
            </p:txBody>
          </p:sp>
          <p:sp>
            <p:nvSpPr>
              <p:cNvPr id="423" name="5"/>
              <p:cNvSpPr txBox="1"/>
              <p:nvPr/>
            </p:nvSpPr>
            <p:spPr>
              <a:xfrm>
                <a:off x="98746" y="32210"/>
                <a:ext cx="164596" cy="30777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 sz="1400">
                    <a:solidFill>
                      <a:srgbClr val="FFFFFF"/>
                    </a:solidFill>
                  </a:defRPr>
                </a:lvl1pPr>
              </a:lstStyle>
              <a:p>
                <a:r>
                  <a:rPr dirty="0">
                    <a:latin typeface="굴림" panose="020B0600000101010101" pitchFamily="50" charset="-127"/>
                    <a:ea typeface="Apple SD Gothic Neo" panose="02000300000000000000" pitchFamily="2" charset="-127"/>
                  </a:rPr>
                  <a:t>5</a:t>
                </a:r>
              </a:p>
            </p:txBody>
          </p:sp>
        </p:grpSp>
        <p:grpSp>
          <p:nvGrpSpPr>
            <p:cNvPr id="427" name="타원 20"/>
            <p:cNvGrpSpPr/>
            <p:nvPr/>
          </p:nvGrpSpPr>
          <p:grpSpPr>
            <a:xfrm>
              <a:off x="2197510" y="2464338"/>
              <a:ext cx="362091" cy="372196"/>
              <a:chOff x="-1" y="0"/>
              <a:chExt cx="362090" cy="372194"/>
            </a:xfrm>
          </p:grpSpPr>
          <p:sp>
            <p:nvSpPr>
              <p:cNvPr id="425" name="원"/>
              <p:cNvSpPr/>
              <p:nvPr/>
            </p:nvSpPr>
            <p:spPr>
              <a:xfrm>
                <a:off x="-1" y="0"/>
                <a:ext cx="362090" cy="372194"/>
              </a:xfrm>
              <a:prstGeom prst="ellipse">
                <a:avLst/>
              </a:prstGeom>
              <a:solidFill>
                <a:srgbClr val="000000">
                  <a:alpha val="65882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  <a:endParaRPr dirty="0">
                  <a:latin typeface="굴림" panose="020B0600000101010101" pitchFamily="50" charset="-127"/>
                  <a:ea typeface="Apple SD Gothic Neo" panose="02000300000000000000" pitchFamily="2" charset="-127"/>
                </a:endParaRPr>
              </a:p>
            </p:txBody>
          </p:sp>
          <p:sp>
            <p:nvSpPr>
              <p:cNvPr id="426" name="6"/>
              <p:cNvSpPr txBox="1"/>
              <p:nvPr/>
            </p:nvSpPr>
            <p:spPr>
              <a:xfrm>
                <a:off x="98746" y="32210"/>
                <a:ext cx="164596" cy="30777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 sz="1400">
                    <a:solidFill>
                      <a:srgbClr val="FFFFFF"/>
                    </a:solidFill>
                  </a:defRPr>
                </a:lvl1pPr>
              </a:lstStyle>
              <a:p>
                <a:r>
                  <a:rPr dirty="0">
                    <a:latin typeface="굴림" panose="020B0600000101010101" pitchFamily="50" charset="-127"/>
                    <a:ea typeface="Apple SD Gothic Neo" panose="02000300000000000000" pitchFamily="2" charset="-127"/>
                  </a:rPr>
                  <a:t>6</a:t>
                </a:r>
              </a:p>
            </p:txBody>
          </p:sp>
        </p:grpSp>
        <p:grpSp>
          <p:nvGrpSpPr>
            <p:cNvPr id="430" name="타원 21"/>
            <p:cNvGrpSpPr/>
            <p:nvPr/>
          </p:nvGrpSpPr>
          <p:grpSpPr>
            <a:xfrm>
              <a:off x="2233719" y="4912828"/>
              <a:ext cx="362091" cy="372196"/>
              <a:chOff x="-1" y="0"/>
              <a:chExt cx="362090" cy="372194"/>
            </a:xfrm>
          </p:grpSpPr>
          <p:sp>
            <p:nvSpPr>
              <p:cNvPr id="428" name="원"/>
              <p:cNvSpPr/>
              <p:nvPr/>
            </p:nvSpPr>
            <p:spPr>
              <a:xfrm>
                <a:off x="-1" y="0"/>
                <a:ext cx="362090" cy="372194"/>
              </a:xfrm>
              <a:prstGeom prst="ellipse">
                <a:avLst/>
              </a:prstGeom>
              <a:solidFill>
                <a:srgbClr val="000000">
                  <a:alpha val="65882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  <a:endParaRPr dirty="0">
                  <a:latin typeface="굴림" panose="020B0600000101010101" pitchFamily="50" charset="-127"/>
                  <a:ea typeface="Apple SD Gothic Neo" panose="02000300000000000000" pitchFamily="2" charset="-127"/>
                </a:endParaRPr>
              </a:p>
            </p:txBody>
          </p:sp>
          <p:sp>
            <p:nvSpPr>
              <p:cNvPr id="429" name="7"/>
              <p:cNvSpPr txBox="1"/>
              <p:nvPr/>
            </p:nvSpPr>
            <p:spPr>
              <a:xfrm>
                <a:off x="98746" y="32210"/>
                <a:ext cx="164596" cy="30777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 sz="1400">
                    <a:solidFill>
                      <a:srgbClr val="FFFFFF"/>
                    </a:solidFill>
                  </a:defRPr>
                </a:lvl1pPr>
              </a:lstStyle>
              <a:p>
                <a:r>
                  <a:rPr dirty="0">
                    <a:latin typeface="굴림" panose="020B0600000101010101" pitchFamily="50" charset="-127"/>
                    <a:ea typeface="Apple SD Gothic Neo" panose="02000300000000000000" pitchFamily="2" charset="-127"/>
                  </a:rPr>
                  <a:t>7</a:t>
                </a:r>
              </a:p>
            </p:txBody>
          </p:sp>
        </p:grpSp>
        <p:grpSp>
          <p:nvGrpSpPr>
            <p:cNvPr id="433" name="타원 22"/>
            <p:cNvGrpSpPr/>
            <p:nvPr/>
          </p:nvGrpSpPr>
          <p:grpSpPr>
            <a:xfrm>
              <a:off x="5818399" y="7056515"/>
              <a:ext cx="362091" cy="372196"/>
              <a:chOff x="-1" y="0"/>
              <a:chExt cx="362090" cy="372194"/>
            </a:xfrm>
          </p:grpSpPr>
          <p:sp>
            <p:nvSpPr>
              <p:cNvPr id="431" name="원"/>
              <p:cNvSpPr/>
              <p:nvPr/>
            </p:nvSpPr>
            <p:spPr>
              <a:xfrm>
                <a:off x="-1" y="0"/>
                <a:ext cx="362090" cy="372194"/>
              </a:xfrm>
              <a:prstGeom prst="ellipse">
                <a:avLst/>
              </a:prstGeom>
              <a:solidFill>
                <a:srgbClr val="000000">
                  <a:alpha val="65882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  <a:endParaRPr dirty="0">
                  <a:latin typeface="굴림" panose="020B0600000101010101" pitchFamily="50" charset="-127"/>
                  <a:ea typeface="Apple SD Gothic Neo" panose="02000300000000000000" pitchFamily="2" charset="-127"/>
                </a:endParaRPr>
              </a:p>
            </p:txBody>
          </p:sp>
          <p:sp>
            <p:nvSpPr>
              <p:cNvPr id="432" name="8"/>
              <p:cNvSpPr txBox="1"/>
              <p:nvPr/>
            </p:nvSpPr>
            <p:spPr>
              <a:xfrm>
                <a:off x="98746" y="32210"/>
                <a:ext cx="164596" cy="30777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 sz="1400">
                    <a:solidFill>
                      <a:srgbClr val="FFFFFF"/>
                    </a:solidFill>
                  </a:defRPr>
                </a:lvl1pPr>
              </a:lstStyle>
              <a:p>
                <a:r>
                  <a:rPr dirty="0">
                    <a:latin typeface="굴림" panose="020B0600000101010101" pitchFamily="50" charset="-127"/>
                    <a:ea typeface="Apple SD Gothic Neo" panose="02000300000000000000" pitchFamily="2" charset="-127"/>
                  </a:rPr>
                  <a:t>8</a:t>
                </a:r>
              </a:p>
            </p:txBody>
          </p:sp>
        </p:grpSp>
      </p:grpSp>
      <p:graphicFrame>
        <p:nvGraphicFramePr>
          <p:cNvPr id="435" name="표 24"/>
          <p:cNvGraphicFramePr/>
          <p:nvPr>
            <p:extLst>
              <p:ext uri="{D42A27DB-BD31-4B8C-83A1-F6EECF244321}">
                <p14:modId xmlns:p14="http://schemas.microsoft.com/office/powerpoint/2010/main" val="112111882"/>
              </p:ext>
            </p:extLst>
          </p:nvPr>
        </p:nvGraphicFramePr>
        <p:xfrm>
          <a:off x="9313938" y="1855546"/>
          <a:ext cx="7929372" cy="8784356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8329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964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8556">
                <a:tc>
                  <a:txBody>
                    <a:bodyPr/>
                    <a:lstStyle/>
                    <a:p>
                      <a:pPr algn="ctr">
                        <a:defRPr sz="1400"/>
                      </a:pP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번호</a:t>
                      </a:r>
                      <a:endParaRPr sz="1600" b="0" i="0" dirty="0">
                        <a:latin typeface="굴림" panose="020B0600000101010101" pitchFamily="50" charset="-127"/>
                        <a:ea typeface="Apple SD Gothic Neo" panose="02000300000000000000" pitchFamily="2" charset="-127"/>
                        <a:cs typeface="+mj-cs"/>
                        <a:sym typeface="Helvetica"/>
                      </a:endParaRPr>
                    </a:p>
                  </a:txBody>
                  <a:tcPr marL="45720" marR="45720" anchor="ctr" horzOverflow="overflow">
                    <a:lnL w="12700">
                      <a:solidFill>
                        <a:srgbClr val="D9D9D9"/>
                      </a:solidFill>
                    </a:lnL>
                    <a:lnR w="12700">
                      <a:solidFill>
                        <a:srgbClr val="D9D9D9"/>
                      </a:solidFill>
                    </a:lnR>
                    <a:lnT w="12700">
                      <a:solidFill>
                        <a:srgbClr val="D9D9D9"/>
                      </a:solidFill>
                    </a:lnT>
                    <a:lnB w="12700">
                      <a:solidFill>
                        <a:srgbClr val="D9D9D9"/>
                      </a:solidFill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/>
                      </a:pP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기능</a:t>
                      </a:r>
                      <a:endParaRPr sz="1600" b="0" i="0" dirty="0">
                        <a:latin typeface="굴림" panose="020B0600000101010101" pitchFamily="50" charset="-127"/>
                        <a:ea typeface="Apple SD Gothic Neo" panose="02000300000000000000" pitchFamily="2" charset="-127"/>
                        <a:cs typeface="+mj-cs"/>
                        <a:sym typeface="Helvetica"/>
                      </a:endParaRPr>
                    </a:p>
                  </a:txBody>
                  <a:tcPr marL="45720" marR="45720" anchor="ctr" horzOverflow="overflow">
                    <a:lnL w="12700">
                      <a:solidFill>
                        <a:srgbClr val="D9D9D9"/>
                      </a:solidFill>
                    </a:lnL>
                    <a:lnR w="12700">
                      <a:solidFill>
                        <a:srgbClr val="D9D9D9"/>
                      </a:solidFill>
                    </a:lnR>
                    <a:lnT w="12700">
                      <a:solidFill>
                        <a:srgbClr val="D9D9D9"/>
                      </a:solidFill>
                    </a:lnT>
                    <a:lnB w="12700">
                      <a:solidFill>
                        <a:srgbClr val="D9D9D9"/>
                      </a:solidFill>
                    </a:lnB>
                    <a:solidFill>
                      <a:schemeClr val="accent5">
                        <a:alpha val="69804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821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9D9D9"/>
                      </a:solidFill>
                    </a:lnL>
                    <a:lnR w="12700">
                      <a:solidFill>
                        <a:srgbClr val="D9D9D9"/>
                      </a:solidFill>
                    </a:lnR>
                    <a:lnT w="12700">
                      <a:solidFill>
                        <a:srgbClr val="D9D9D9"/>
                      </a:solidFill>
                    </a:lnT>
                    <a:lnB w="12700">
                      <a:solidFill>
                        <a:srgbClr val="D9D9D9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[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로그인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버튼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]</a:t>
                      </a:r>
                    </a:p>
                    <a:p>
                      <a:pPr algn="l">
                        <a:defRPr sz="1400"/>
                      </a:pP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클릭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시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로그인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화면으로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이동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.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D9D9D9"/>
                      </a:solidFill>
                    </a:lnL>
                    <a:lnR w="12700">
                      <a:solidFill>
                        <a:srgbClr val="D9D9D9"/>
                      </a:solidFill>
                    </a:lnR>
                    <a:lnT w="12700">
                      <a:solidFill>
                        <a:srgbClr val="D9D9D9"/>
                      </a:solidFill>
                    </a:lnT>
                    <a:lnB w="12700">
                      <a:solidFill>
                        <a:srgbClr val="D9D9D9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0785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9D9D9"/>
                      </a:solidFill>
                    </a:lnL>
                    <a:lnR w="12700">
                      <a:solidFill>
                        <a:srgbClr val="D9D9D9"/>
                      </a:solidFill>
                    </a:lnR>
                    <a:lnT w="12700">
                      <a:solidFill>
                        <a:srgbClr val="D9D9D9"/>
                      </a:solidFill>
                    </a:lnT>
                    <a:lnB w="12700">
                      <a:solidFill>
                        <a:srgbClr val="D9D9D9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[Nav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바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]</a:t>
                      </a:r>
                    </a:p>
                    <a:p>
                      <a:pPr algn="l">
                        <a:defRPr sz="1400"/>
                      </a:pP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우리샵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클릭시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메인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페이지로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이동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.</a:t>
                      </a:r>
                    </a:p>
                    <a:p>
                      <a:pPr algn="l">
                        <a:defRPr sz="1400"/>
                      </a:pP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카테고리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클릭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시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전체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상품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리스트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페이지로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이동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.</a:t>
                      </a:r>
                    </a:p>
                    <a:p>
                      <a:pPr algn="l">
                        <a:defRPr sz="1400"/>
                      </a:pP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카테고리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호버할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시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카테고리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드롭다운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메뉴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열림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.</a:t>
                      </a:r>
                    </a:p>
                    <a:p>
                      <a:pPr algn="l">
                        <a:defRPr sz="1400"/>
                      </a:pP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업체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보기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클릭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시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전체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업체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리스트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페이지로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이동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.</a:t>
                      </a:r>
                    </a:p>
                    <a:p>
                      <a:pPr algn="l">
                        <a:defRPr sz="1400"/>
                      </a:pP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베스트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업체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보기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클릭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시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베스트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업체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리스트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페이지로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이동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.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D9D9D9"/>
                      </a:solidFill>
                    </a:lnL>
                    <a:lnR w="12700">
                      <a:solidFill>
                        <a:srgbClr val="D9D9D9"/>
                      </a:solidFill>
                    </a:lnR>
                    <a:lnT w="12700">
                      <a:solidFill>
                        <a:srgbClr val="D9D9D9"/>
                      </a:solidFill>
                    </a:lnT>
                    <a:lnB w="12700">
                      <a:solidFill>
                        <a:srgbClr val="D9D9D9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382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9D9D9"/>
                      </a:solidFill>
                    </a:lnL>
                    <a:lnR w="12700">
                      <a:solidFill>
                        <a:srgbClr val="D9D9D9"/>
                      </a:solidFill>
                    </a:lnR>
                    <a:lnT w="12700">
                      <a:solidFill>
                        <a:srgbClr val="D9D9D9"/>
                      </a:solidFill>
                    </a:lnT>
                    <a:lnB w="12700">
                      <a:solidFill>
                        <a:srgbClr val="D9D9D9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[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고객센터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버튼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]</a:t>
                      </a:r>
                    </a:p>
                    <a:p>
                      <a:pPr algn="l">
                        <a:defRPr sz="1400"/>
                      </a:pP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클릭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시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FAQ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로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이동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. </a:t>
                      </a:r>
                    </a:p>
                    <a:p>
                      <a:pPr algn="l">
                        <a:defRPr sz="1400"/>
                      </a:pP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로그인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후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호버할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시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드롭다운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메뉴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열려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, FAQ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와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QnA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로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이동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가능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.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D9D9D9"/>
                      </a:solidFill>
                    </a:lnL>
                    <a:lnR w="12700">
                      <a:solidFill>
                        <a:srgbClr val="D9D9D9"/>
                      </a:solidFill>
                    </a:lnR>
                    <a:lnT w="12700">
                      <a:solidFill>
                        <a:srgbClr val="D9D9D9"/>
                      </a:solidFill>
                    </a:lnT>
                    <a:lnB w="12700">
                      <a:solidFill>
                        <a:srgbClr val="D9D9D9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9D9D9"/>
                      </a:solidFill>
                    </a:lnL>
                    <a:lnR w="12700">
                      <a:solidFill>
                        <a:srgbClr val="D9D9D9"/>
                      </a:solidFill>
                    </a:lnR>
                    <a:lnT w="12700">
                      <a:solidFill>
                        <a:srgbClr val="D9D9D9"/>
                      </a:solidFill>
                    </a:lnT>
                    <a:lnB w="12700">
                      <a:solidFill>
                        <a:srgbClr val="D9D9D9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[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상품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정보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검색창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]</a:t>
                      </a:r>
                    </a:p>
                    <a:p>
                      <a:pPr algn="l">
                        <a:defRPr sz="1400"/>
                      </a:pP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키워드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검색시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상품명과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관련된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상품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조회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가능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.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D9D9D9"/>
                      </a:solidFill>
                    </a:lnL>
                    <a:lnR w="12700">
                      <a:solidFill>
                        <a:srgbClr val="D9D9D9"/>
                      </a:solidFill>
                    </a:lnR>
                    <a:lnT w="12700">
                      <a:solidFill>
                        <a:srgbClr val="D9D9D9"/>
                      </a:solidFill>
                    </a:lnT>
                    <a:lnB w="12700">
                      <a:solidFill>
                        <a:srgbClr val="D9D9D9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95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5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9D9D9"/>
                      </a:solidFill>
                    </a:lnL>
                    <a:lnR w="12700">
                      <a:solidFill>
                        <a:srgbClr val="D9D9D9"/>
                      </a:solidFill>
                    </a:lnR>
                    <a:lnT w="12700">
                      <a:solidFill>
                        <a:srgbClr val="D9D9D9"/>
                      </a:solidFill>
                    </a:lnT>
                    <a:lnB w="12700">
                      <a:solidFill>
                        <a:srgbClr val="D9D9D9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[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배너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]</a:t>
                      </a:r>
                    </a:p>
                    <a:p>
                      <a:pPr algn="l">
                        <a:defRPr sz="1400"/>
                      </a:pP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자동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슬라이드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기능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.</a:t>
                      </a:r>
                    </a:p>
                    <a:p>
                      <a:pPr algn="l">
                        <a:defRPr sz="1400"/>
                      </a:pP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양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옆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슬라이드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이동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버튼과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하단의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원형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아이콘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클릭시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다른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배너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화면으로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이동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가능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.</a:t>
                      </a:r>
                    </a:p>
                    <a:p>
                      <a:pPr algn="l">
                        <a:defRPr sz="1400"/>
                      </a:pP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하단의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정지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및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실행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버튼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클릭시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배너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자동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슬라이드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멈춤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및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실행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컨트롤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.</a:t>
                      </a:r>
                    </a:p>
                    <a:p>
                      <a:pPr algn="l">
                        <a:defRPr sz="1400"/>
                      </a:pP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배너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클릭시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해당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배너와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관련된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페이지로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이동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.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D9D9D9"/>
                      </a:solidFill>
                    </a:lnL>
                    <a:lnR w="12700">
                      <a:solidFill>
                        <a:srgbClr val="D9D9D9"/>
                      </a:solidFill>
                    </a:lnR>
                    <a:lnT w="12700">
                      <a:solidFill>
                        <a:srgbClr val="D9D9D9"/>
                      </a:solidFill>
                    </a:lnT>
                    <a:lnB w="12700">
                      <a:solidFill>
                        <a:srgbClr val="D9D9D9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668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6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9D9D9"/>
                      </a:solidFill>
                    </a:lnL>
                    <a:lnR w="12700">
                      <a:solidFill>
                        <a:srgbClr val="D9D9D9"/>
                      </a:solidFill>
                    </a:lnR>
                    <a:lnT w="12700">
                      <a:solidFill>
                        <a:srgbClr val="D9D9D9"/>
                      </a:solidFill>
                    </a:lnT>
                    <a:lnB w="12700">
                      <a:solidFill>
                        <a:srgbClr val="D9D9D9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[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오늘의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상품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]</a:t>
                      </a:r>
                    </a:p>
                    <a:p>
                      <a:pPr algn="l">
                        <a:defRPr sz="1400"/>
                      </a:pP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랜덤으로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8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개의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상품을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사용자에게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보여줌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.</a:t>
                      </a:r>
                    </a:p>
                    <a:p>
                      <a:pPr algn="l">
                        <a:defRPr sz="1400"/>
                      </a:pP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양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옆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화살표를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활용해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다음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4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개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상품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조회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가능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.</a:t>
                      </a:r>
                    </a:p>
                    <a:p>
                      <a:pPr algn="l">
                        <a:defRPr sz="1400"/>
                      </a:pP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‘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우리샵에서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모든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상품을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둘러보세요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’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를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클릭하여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전체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상품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페이지로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이동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.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D9D9D9"/>
                      </a:solidFill>
                    </a:lnL>
                    <a:lnR w="12700">
                      <a:solidFill>
                        <a:srgbClr val="D9D9D9"/>
                      </a:solidFill>
                    </a:lnR>
                    <a:lnT w="12700">
                      <a:solidFill>
                        <a:srgbClr val="D9D9D9"/>
                      </a:solidFill>
                    </a:lnT>
                    <a:lnB w="12700">
                      <a:solidFill>
                        <a:srgbClr val="D9D9D9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668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7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9D9D9"/>
                      </a:solidFill>
                    </a:lnL>
                    <a:lnR w="12700">
                      <a:solidFill>
                        <a:srgbClr val="D9D9D9"/>
                      </a:solidFill>
                    </a:lnR>
                    <a:lnT w="12700">
                      <a:solidFill>
                        <a:srgbClr val="D9D9D9"/>
                      </a:solidFill>
                    </a:lnT>
                    <a:lnB w="12700">
                      <a:solidFill>
                        <a:srgbClr val="D9D9D9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[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신규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업체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페이지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]</a:t>
                      </a:r>
                    </a:p>
                    <a:p>
                      <a:pPr algn="l">
                        <a:defRPr sz="1400"/>
                      </a:pP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양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옆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화살표를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활용해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다음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4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개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상품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조회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가능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.</a:t>
                      </a:r>
                    </a:p>
                    <a:p>
                      <a:pPr algn="l">
                        <a:defRPr sz="1400"/>
                      </a:pP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가장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최근에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가입한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순으로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8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개의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업체를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보여줌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. </a:t>
                      </a:r>
                      <a:b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</a:b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“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우리샵에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입점한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업체가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궁금하신가요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?”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를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클릭하여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전체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업체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리스트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페이지로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이동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.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D9D9D9"/>
                      </a:solidFill>
                    </a:lnL>
                    <a:lnR w="12700">
                      <a:solidFill>
                        <a:srgbClr val="D9D9D9"/>
                      </a:solidFill>
                    </a:lnR>
                    <a:lnT w="12700">
                      <a:solidFill>
                        <a:srgbClr val="D9D9D9"/>
                      </a:solidFill>
                    </a:lnT>
                    <a:lnB w="12700">
                      <a:solidFill>
                        <a:srgbClr val="D9D9D9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80683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8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9D9D9"/>
                      </a:solidFill>
                    </a:lnL>
                    <a:lnR w="12700">
                      <a:solidFill>
                        <a:srgbClr val="D9D9D9"/>
                      </a:solidFill>
                    </a:lnR>
                    <a:lnT w="12700">
                      <a:solidFill>
                        <a:srgbClr val="D9D9D9"/>
                      </a:solidFill>
                    </a:lnT>
                    <a:lnB w="12700">
                      <a:solidFill>
                        <a:srgbClr val="D9D9D9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[Footer]</a:t>
                      </a:r>
                    </a:p>
                    <a:p>
                      <a:pPr algn="l">
                        <a:defRPr sz="1400"/>
                      </a:pP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사이트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하단에서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플랫폼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관련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약관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및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정책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페이지로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이동할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수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있으며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,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고객센터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및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문의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링크도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제공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.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D9D9D9"/>
                      </a:solidFill>
                    </a:lnL>
                    <a:lnR w="12700">
                      <a:solidFill>
                        <a:srgbClr val="D9D9D9"/>
                      </a:solidFill>
                    </a:lnR>
                    <a:lnT w="12700">
                      <a:solidFill>
                        <a:srgbClr val="D9D9D9"/>
                      </a:solidFill>
                    </a:lnT>
                    <a:lnB w="12700">
                      <a:solidFill>
                        <a:srgbClr val="D9D9D9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9" name="그림 5" descr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3426605"/>
            <a:ext cx="7605267" cy="4196478"/>
          </a:xfrm>
          <a:prstGeom prst="rect">
            <a:avLst/>
          </a:prstGeom>
          <a:ln w="12700">
            <a:miter lim="400000"/>
          </a:ln>
          <a:effectLst>
            <a:outerShdw blurRad="279400" dist="38100" dir="2700000" rotWithShape="0">
              <a:srgbClr val="000000">
                <a:alpha val="40000"/>
              </a:srgbClr>
            </a:outerShdw>
          </a:effectLst>
        </p:spPr>
      </p:pic>
      <p:sp>
        <p:nvSpPr>
          <p:cNvPr id="440" name="Freeform 2"/>
          <p:cNvSpPr/>
          <p:nvPr/>
        </p:nvSpPr>
        <p:spPr>
          <a:xfrm>
            <a:off x="0" y="-180827"/>
            <a:ext cx="18288000" cy="1919802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441" name="TextBox 3"/>
          <p:cNvSpPr txBox="1"/>
          <p:nvPr/>
        </p:nvSpPr>
        <p:spPr>
          <a:xfrm>
            <a:off x="13454346" y="587864"/>
            <a:ext cx="3881155" cy="3563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r">
              <a:lnSpc>
                <a:spcPts val="3000"/>
              </a:lnSpc>
              <a:defRPr sz="2200">
                <a:solidFill>
                  <a:srgbClr val="FFFFFF"/>
                </a:solidFill>
                <a:latin typeface="Nanum Square"/>
                <a:ea typeface="Nanum Square"/>
                <a:cs typeface="Nanum Square"/>
                <a:sym typeface="Nanum Square"/>
              </a:defRPr>
            </a:lvl1pPr>
          </a:lstStyle>
          <a:p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프로젝트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설계</a:t>
            </a:r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442" name="TextBox 4"/>
          <p:cNvSpPr txBox="1"/>
          <p:nvPr/>
        </p:nvSpPr>
        <p:spPr>
          <a:xfrm>
            <a:off x="952500" y="360851"/>
            <a:ext cx="5524500" cy="6873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ts val="5800"/>
              </a:lnSpc>
              <a:defRPr sz="4200" spc="-58">
                <a:solidFill>
                  <a:srgbClr val="FFFFFF"/>
                </a:solidFill>
                <a:latin typeface="Nanum Square"/>
                <a:ea typeface="Nanum Square"/>
                <a:cs typeface="Nanum Square"/>
                <a:sym typeface="Nanum Square"/>
              </a:defRPr>
            </a:pP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화면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설계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-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로그인</a:t>
            </a:r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graphicFrame>
        <p:nvGraphicFramePr>
          <p:cNvPr id="443" name="표 24"/>
          <p:cNvGraphicFramePr/>
          <p:nvPr>
            <p:extLst>
              <p:ext uri="{D42A27DB-BD31-4B8C-83A1-F6EECF244321}">
                <p14:modId xmlns:p14="http://schemas.microsoft.com/office/powerpoint/2010/main" val="1645617211"/>
              </p:ext>
            </p:extLst>
          </p:nvPr>
        </p:nvGraphicFramePr>
        <p:xfrm>
          <a:off x="9215628" y="3767147"/>
          <a:ext cx="7929372" cy="3694196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8329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964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8556">
                <a:tc>
                  <a:txBody>
                    <a:bodyPr/>
                    <a:lstStyle/>
                    <a:p>
                      <a:pPr algn="ctr">
                        <a:defRPr sz="1400"/>
                      </a:pP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번호</a:t>
                      </a:r>
                      <a:endParaRPr sz="1600" b="0" i="0" dirty="0">
                        <a:latin typeface="굴림" panose="020B0600000101010101" pitchFamily="50" charset="-127"/>
                        <a:ea typeface="Apple SD Gothic Neo" panose="02000300000000000000" pitchFamily="2" charset="-127"/>
                        <a:cs typeface="+mj-cs"/>
                        <a:sym typeface="Helvetica"/>
                      </a:endParaRPr>
                    </a:p>
                  </a:txBody>
                  <a:tcPr marL="45720" marR="45720" anchor="ctr" horzOverflow="overflow">
                    <a:lnL w="12700">
                      <a:solidFill>
                        <a:srgbClr val="D9D9D9"/>
                      </a:solidFill>
                    </a:lnL>
                    <a:lnR w="12700">
                      <a:solidFill>
                        <a:srgbClr val="D9D9D9"/>
                      </a:solidFill>
                    </a:lnR>
                    <a:lnT w="12700">
                      <a:solidFill>
                        <a:srgbClr val="D9D9D9"/>
                      </a:solidFill>
                    </a:lnT>
                    <a:lnB w="12700">
                      <a:solidFill>
                        <a:srgbClr val="D9D9D9"/>
                      </a:solidFill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/>
                      </a:pP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기능</a:t>
                      </a:r>
                      <a:endParaRPr sz="1600" b="0" i="0" dirty="0">
                        <a:latin typeface="굴림" panose="020B0600000101010101" pitchFamily="50" charset="-127"/>
                        <a:ea typeface="Apple SD Gothic Neo" panose="02000300000000000000" pitchFamily="2" charset="-127"/>
                        <a:cs typeface="+mj-cs"/>
                        <a:sym typeface="Helvetica"/>
                      </a:endParaRPr>
                    </a:p>
                  </a:txBody>
                  <a:tcPr marL="45720" marR="45720" anchor="ctr" horzOverflow="overflow">
                    <a:lnL w="12700">
                      <a:solidFill>
                        <a:srgbClr val="D9D9D9"/>
                      </a:solidFill>
                    </a:lnL>
                    <a:lnR w="12700">
                      <a:solidFill>
                        <a:srgbClr val="D9D9D9"/>
                      </a:solidFill>
                    </a:lnR>
                    <a:lnT w="12700">
                      <a:solidFill>
                        <a:srgbClr val="D9D9D9"/>
                      </a:solidFill>
                    </a:lnT>
                    <a:lnB w="12700">
                      <a:solidFill>
                        <a:srgbClr val="D9D9D9"/>
                      </a:solidFill>
                    </a:lnB>
                    <a:solidFill>
                      <a:schemeClr val="accent5">
                        <a:alpha val="69804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821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9D9D9"/>
                      </a:solidFill>
                    </a:lnL>
                    <a:lnR w="12700">
                      <a:solidFill>
                        <a:srgbClr val="D9D9D9"/>
                      </a:solidFill>
                    </a:lnR>
                    <a:lnT w="12700">
                      <a:solidFill>
                        <a:srgbClr val="D9D9D9"/>
                      </a:solidFill>
                    </a:lnT>
                    <a:lnB w="12700">
                      <a:solidFill>
                        <a:srgbClr val="D9D9D9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[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로그인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모드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설정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]</a:t>
                      </a:r>
                    </a:p>
                    <a:p>
                      <a:pPr algn="l">
                        <a:defRPr sz="1400"/>
                      </a:pP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사용자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유형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(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구매자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/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판매자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/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관리자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)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에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따라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로그인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경로를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구분하여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,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각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역할에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맞는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권한과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화면을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제공</a:t>
                      </a:r>
                      <a:endParaRPr sz="1600" b="0" i="0" dirty="0">
                        <a:latin typeface="굴림" panose="020B0600000101010101" pitchFamily="50" charset="-127"/>
                        <a:ea typeface="Apple SD Gothic Neo" panose="02000300000000000000" pitchFamily="2" charset="-127"/>
                        <a:cs typeface="+mj-cs"/>
                        <a:sym typeface="Helvetica"/>
                      </a:endParaRPr>
                    </a:p>
                  </a:txBody>
                  <a:tcPr marL="45720" marR="45720" horzOverflow="overflow">
                    <a:lnL w="12700">
                      <a:solidFill>
                        <a:srgbClr val="D9D9D9"/>
                      </a:solidFill>
                    </a:lnL>
                    <a:lnR w="12700">
                      <a:solidFill>
                        <a:srgbClr val="D9D9D9"/>
                      </a:solidFill>
                    </a:lnR>
                    <a:lnT w="12700">
                      <a:solidFill>
                        <a:srgbClr val="D9D9D9"/>
                      </a:solidFill>
                    </a:lnT>
                    <a:lnB w="12700">
                      <a:solidFill>
                        <a:srgbClr val="D9D9D9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0785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9D9D9"/>
                      </a:solidFill>
                    </a:lnL>
                    <a:lnR w="12700">
                      <a:solidFill>
                        <a:srgbClr val="D9D9D9"/>
                      </a:solidFill>
                    </a:lnR>
                    <a:lnT w="12700">
                      <a:solidFill>
                        <a:srgbClr val="D9D9D9"/>
                      </a:solidFill>
                    </a:lnT>
                    <a:lnB w="12700">
                      <a:solidFill>
                        <a:srgbClr val="D9D9D9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[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로그인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버튼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]</a:t>
                      </a:r>
                    </a:p>
                    <a:p>
                      <a:pPr algn="l">
                        <a:defRPr sz="1400"/>
                      </a:pP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해당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유형에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맞는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올바른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아이디와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비밀번호를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입력하면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로그인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성공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후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메인페이지로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이동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.</a:t>
                      </a:r>
                      <a:b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</a:b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아이디가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틀릴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경우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“user not found” /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비밀번호가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틀릴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경우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“invalid password” /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회원이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탈퇴한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경우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 “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로그인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실패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: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정지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혹은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탈퇴한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계정입니다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.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문의해주세요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.”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메시지를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alert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으로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표시</a:t>
                      </a:r>
                      <a:endParaRPr sz="1600" b="0" i="0" dirty="0">
                        <a:latin typeface="굴림" panose="020B0600000101010101" pitchFamily="50" charset="-127"/>
                        <a:ea typeface="Apple SD Gothic Neo" panose="02000300000000000000" pitchFamily="2" charset="-127"/>
                        <a:cs typeface="+mj-cs"/>
                        <a:sym typeface="Helvetica"/>
                      </a:endParaRPr>
                    </a:p>
                  </a:txBody>
                  <a:tcPr marL="45720" marR="45720" horzOverflow="overflow">
                    <a:lnL w="12700">
                      <a:solidFill>
                        <a:srgbClr val="D9D9D9"/>
                      </a:solidFill>
                    </a:lnL>
                    <a:lnR w="12700">
                      <a:solidFill>
                        <a:srgbClr val="D9D9D9"/>
                      </a:solidFill>
                    </a:lnR>
                    <a:lnT w="12700">
                      <a:solidFill>
                        <a:srgbClr val="D9D9D9"/>
                      </a:solidFill>
                    </a:lnT>
                    <a:lnB w="12700">
                      <a:solidFill>
                        <a:srgbClr val="D9D9D9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382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9D9D9"/>
                      </a:solidFill>
                    </a:lnL>
                    <a:lnR w="12700">
                      <a:solidFill>
                        <a:srgbClr val="D9D9D9"/>
                      </a:solidFill>
                    </a:lnR>
                    <a:lnT w="12700">
                      <a:solidFill>
                        <a:srgbClr val="D9D9D9"/>
                      </a:solidFill>
                    </a:lnT>
                    <a:lnB w="12700">
                      <a:solidFill>
                        <a:srgbClr val="D9D9D9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[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회원가입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버튼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]</a:t>
                      </a:r>
                    </a:p>
                    <a:p>
                      <a:pPr algn="l">
                        <a:defRPr sz="1400"/>
                      </a:pP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계정이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없을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경우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각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사용자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유형에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맞는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회원가입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페이지로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이동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.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D9D9D9"/>
                      </a:solidFill>
                    </a:lnL>
                    <a:lnR w="12700">
                      <a:solidFill>
                        <a:srgbClr val="D9D9D9"/>
                      </a:solidFill>
                    </a:lnR>
                    <a:lnT w="12700">
                      <a:solidFill>
                        <a:srgbClr val="D9D9D9"/>
                      </a:solidFill>
                    </a:lnT>
                    <a:lnB w="12700">
                      <a:solidFill>
                        <a:srgbClr val="D9D9D9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446" name="타원 4"/>
          <p:cNvGrpSpPr/>
          <p:nvPr/>
        </p:nvGrpSpPr>
        <p:grpSpPr>
          <a:xfrm>
            <a:off x="3390759" y="4305300"/>
            <a:ext cx="362093" cy="372195"/>
            <a:chOff x="-1" y="0"/>
            <a:chExt cx="362092" cy="372194"/>
          </a:xfrm>
        </p:grpSpPr>
        <p:sp>
          <p:nvSpPr>
            <p:cNvPr id="444" name="원"/>
            <p:cNvSpPr/>
            <p:nvPr/>
          </p:nvSpPr>
          <p:spPr>
            <a:xfrm>
              <a:off x="-1" y="0"/>
              <a:ext cx="362092" cy="372194"/>
            </a:xfrm>
            <a:prstGeom prst="ellipse">
              <a:avLst/>
            </a:prstGeom>
            <a:solidFill>
              <a:srgbClr val="000000">
                <a:alpha val="6588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 dirty="0">
                <a:latin typeface="굴림" panose="020B0600000101010101" pitchFamily="50" charset="-127"/>
                <a:ea typeface="Apple SD Gothic Neo" panose="02000300000000000000" pitchFamily="2" charset="-127"/>
              </a:endParaRPr>
            </a:p>
          </p:txBody>
        </p:sp>
        <p:sp>
          <p:nvSpPr>
            <p:cNvPr id="445" name="1"/>
            <p:cNvSpPr txBox="1"/>
            <p:nvPr/>
          </p:nvSpPr>
          <p:spPr>
            <a:xfrm>
              <a:off x="98746" y="32210"/>
              <a:ext cx="164597" cy="3077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</a:defRPr>
              </a:lvl1pPr>
            </a:lstStyle>
            <a:p>
              <a:r>
                <a:rPr dirty="0">
                  <a:latin typeface="굴림" panose="020B0600000101010101" pitchFamily="50" charset="-127"/>
                  <a:ea typeface="Apple SD Gothic Neo" panose="02000300000000000000" pitchFamily="2" charset="-127"/>
                </a:rPr>
                <a:t>1</a:t>
              </a:r>
            </a:p>
          </p:txBody>
        </p:sp>
      </p:grpSp>
      <p:grpSp>
        <p:nvGrpSpPr>
          <p:cNvPr id="449" name="타원 6"/>
          <p:cNvGrpSpPr/>
          <p:nvPr/>
        </p:nvGrpSpPr>
        <p:grpSpPr>
          <a:xfrm>
            <a:off x="3390759" y="5123017"/>
            <a:ext cx="362093" cy="372196"/>
            <a:chOff x="-1" y="0"/>
            <a:chExt cx="362092" cy="372194"/>
          </a:xfrm>
        </p:grpSpPr>
        <p:sp>
          <p:nvSpPr>
            <p:cNvPr id="447" name="원"/>
            <p:cNvSpPr/>
            <p:nvPr/>
          </p:nvSpPr>
          <p:spPr>
            <a:xfrm>
              <a:off x="-1" y="0"/>
              <a:ext cx="362092" cy="372194"/>
            </a:xfrm>
            <a:prstGeom prst="ellipse">
              <a:avLst/>
            </a:prstGeom>
            <a:solidFill>
              <a:srgbClr val="000000">
                <a:alpha val="6588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 dirty="0">
                <a:latin typeface="굴림" panose="020B0600000101010101" pitchFamily="50" charset="-127"/>
                <a:ea typeface="Apple SD Gothic Neo" panose="02000300000000000000" pitchFamily="2" charset="-127"/>
              </a:endParaRPr>
            </a:p>
          </p:txBody>
        </p:sp>
        <p:sp>
          <p:nvSpPr>
            <p:cNvPr id="448" name="2"/>
            <p:cNvSpPr txBox="1"/>
            <p:nvPr/>
          </p:nvSpPr>
          <p:spPr>
            <a:xfrm>
              <a:off x="98746" y="32210"/>
              <a:ext cx="164597" cy="307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</a:defRPr>
              </a:lvl1pPr>
            </a:lstStyle>
            <a:p>
              <a:r>
                <a:rPr dirty="0">
                  <a:latin typeface="굴림" panose="020B0600000101010101" pitchFamily="50" charset="-127"/>
                  <a:ea typeface="Apple SD Gothic Neo" panose="02000300000000000000" pitchFamily="2" charset="-127"/>
                </a:rPr>
                <a:t>2</a:t>
              </a:r>
            </a:p>
          </p:txBody>
        </p:sp>
      </p:grpSp>
      <p:grpSp>
        <p:nvGrpSpPr>
          <p:cNvPr id="452" name="타원 7"/>
          <p:cNvGrpSpPr/>
          <p:nvPr/>
        </p:nvGrpSpPr>
        <p:grpSpPr>
          <a:xfrm>
            <a:off x="5638798" y="5524844"/>
            <a:ext cx="362094" cy="372196"/>
            <a:chOff x="-1" y="0"/>
            <a:chExt cx="362092" cy="372194"/>
          </a:xfrm>
        </p:grpSpPr>
        <p:sp>
          <p:nvSpPr>
            <p:cNvPr id="450" name="원"/>
            <p:cNvSpPr/>
            <p:nvPr/>
          </p:nvSpPr>
          <p:spPr>
            <a:xfrm>
              <a:off x="-1" y="0"/>
              <a:ext cx="362092" cy="372194"/>
            </a:xfrm>
            <a:prstGeom prst="ellipse">
              <a:avLst/>
            </a:prstGeom>
            <a:solidFill>
              <a:srgbClr val="000000">
                <a:alpha val="6588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 dirty="0">
                <a:latin typeface="굴림" panose="020B0600000101010101" pitchFamily="50" charset="-127"/>
                <a:ea typeface="Apple SD Gothic Neo" panose="02000300000000000000" pitchFamily="2" charset="-127"/>
              </a:endParaRPr>
            </a:p>
          </p:txBody>
        </p:sp>
        <p:sp>
          <p:nvSpPr>
            <p:cNvPr id="451" name="3"/>
            <p:cNvSpPr txBox="1"/>
            <p:nvPr/>
          </p:nvSpPr>
          <p:spPr>
            <a:xfrm>
              <a:off x="98746" y="32210"/>
              <a:ext cx="164597" cy="307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</a:defRPr>
              </a:lvl1pPr>
            </a:lstStyle>
            <a:p>
              <a:r>
                <a:rPr dirty="0">
                  <a:latin typeface="굴림" panose="020B0600000101010101" pitchFamily="50" charset="-127"/>
                  <a:ea typeface="Apple SD Gothic Neo" panose="02000300000000000000" pitchFamily="2" charset="-127"/>
                </a:rPr>
                <a:t>3</a:t>
              </a:r>
            </a:p>
          </p:txBody>
        </p:sp>
      </p:grp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8" name="그룹 12"/>
          <p:cNvGrpSpPr/>
          <p:nvPr/>
        </p:nvGrpSpPr>
        <p:grpSpPr>
          <a:xfrm>
            <a:off x="1447800" y="2280652"/>
            <a:ext cx="7010400" cy="7138484"/>
            <a:chOff x="0" y="0"/>
            <a:chExt cx="7010400" cy="7138483"/>
          </a:xfrm>
          <a:effectLst>
            <a:outerShdw blurRad="278926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456" name="그림 8" descr="그림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7010400" cy="373564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57" name="그림 11" descr="그림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3735647"/>
              <a:ext cx="7010400" cy="340283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459" name="Freeform 2"/>
          <p:cNvSpPr/>
          <p:nvPr/>
        </p:nvSpPr>
        <p:spPr>
          <a:xfrm>
            <a:off x="0" y="-180827"/>
            <a:ext cx="18288000" cy="1919802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460" name="TextBox 3"/>
          <p:cNvSpPr txBox="1"/>
          <p:nvPr/>
        </p:nvSpPr>
        <p:spPr>
          <a:xfrm>
            <a:off x="13454346" y="587864"/>
            <a:ext cx="3881155" cy="3563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r">
              <a:lnSpc>
                <a:spcPts val="3000"/>
              </a:lnSpc>
              <a:defRPr sz="2200">
                <a:solidFill>
                  <a:srgbClr val="FFFFFF"/>
                </a:solidFill>
                <a:latin typeface="Nanum Square"/>
                <a:ea typeface="Nanum Square"/>
                <a:cs typeface="Nanum Square"/>
                <a:sym typeface="Nanum Square"/>
              </a:defRPr>
            </a:lvl1pPr>
          </a:lstStyle>
          <a:p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프로젝트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설계</a:t>
            </a:r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461" name="TextBox 4"/>
          <p:cNvSpPr txBox="1"/>
          <p:nvPr/>
        </p:nvSpPr>
        <p:spPr>
          <a:xfrm>
            <a:off x="952500" y="360851"/>
            <a:ext cx="7505700" cy="6707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ts val="5800"/>
              </a:lnSpc>
              <a:defRPr sz="4200" spc="-58">
                <a:solidFill>
                  <a:srgbClr val="FFFFFF"/>
                </a:solidFill>
                <a:latin typeface="Nanum Square"/>
                <a:ea typeface="Nanum Square"/>
                <a:cs typeface="Nanum Square"/>
                <a:sym typeface="Nanum Square"/>
              </a:defRPr>
            </a:pP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화면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설계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–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구매자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회원가입</a:t>
            </a:r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graphicFrame>
        <p:nvGraphicFramePr>
          <p:cNvPr id="462" name="표 24"/>
          <p:cNvGraphicFramePr/>
          <p:nvPr>
            <p:extLst>
              <p:ext uri="{D42A27DB-BD31-4B8C-83A1-F6EECF244321}">
                <p14:modId xmlns:p14="http://schemas.microsoft.com/office/powerpoint/2010/main" val="360617945"/>
              </p:ext>
            </p:extLst>
          </p:nvPr>
        </p:nvGraphicFramePr>
        <p:xfrm>
          <a:off x="9144000" y="2933698"/>
          <a:ext cx="7929372" cy="7229876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8329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964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8556">
                <a:tc>
                  <a:txBody>
                    <a:bodyPr/>
                    <a:lstStyle/>
                    <a:p>
                      <a:pPr algn="ctr">
                        <a:defRPr sz="1400"/>
                      </a:pP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번호</a:t>
                      </a:r>
                      <a:endParaRPr sz="1600" b="0" i="0" dirty="0">
                        <a:latin typeface="굴림" panose="020B0600000101010101" pitchFamily="50" charset="-127"/>
                        <a:ea typeface="Apple SD Gothic Neo" panose="02000300000000000000" pitchFamily="2" charset="-127"/>
                        <a:cs typeface="+mj-cs"/>
                        <a:sym typeface="Helvetica"/>
                      </a:endParaRPr>
                    </a:p>
                  </a:txBody>
                  <a:tcPr marL="45720" marR="45720" anchor="ctr" horzOverflow="overflow">
                    <a:lnL w="12700">
                      <a:solidFill>
                        <a:srgbClr val="D9D9D9"/>
                      </a:solidFill>
                    </a:lnL>
                    <a:lnR w="12700">
                      <a:solidFill>
                        <a:srgbClr val="D9D9D9"/>
                      </a:solidFill>
                    </a:lnR>
                    <a:lnT w="12700">
                      <a:solidFill>
                        <a:srgbClr val="D9D9D9"/>
                      </a:solidFill>
                    </a:lnT>
                    <a:lnB w="12700">
                      <a:solidFill>
                        <a:srgbClr val="D9D9D9"/>
                      </a:solidFill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/>
                      </a:pP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기능</a:t>
                      </a:r>
                      <a:endParaRPr sz="1600" b="0" i="0" dirty="0">
                        <a:latin typeface="굴림" panose="020B0600000101010101" pitchFamily="50" charset="-127"/>
                        <a:ea typeface="Apple SD Gothic Neo" panose="02000300000000000000" pitchFamily="2" charset="-127"/>
                        <a:cs typeface="+mj-cs"/>
                        <a:sym typeface="Helvetica"/>
                      </a:endParaRPr>
                    </a:p>
                  </a:txBody>
                  <a:tcPr marL="45720" marR="45720" anchor="ctr" horzOverflow="overflow">
                    <a:lnL w="12700">
                      <a:solidFill>
                        <a:srgbClr val="D9D9D9"/>
                      </a:solidFill>
                    </a:lnL>
                    <a:lnR w="12700">
                      <a:solidFill>
                        <a:srgbClr val="D9D9D9"/>
                      </a:solidFill>
                    </a:lnR>
                    <a:lnT w="12700">
                      <a:solidFill>
                        <a:srgbClr val="D9D9D9"/>
                      </a:solidFill>
                    </a:lnT>
                    <a:lnB w="12700">
                      <a:solidFill>
                        <a:srgbClr val="D9D9D9"/>
                      </a:solidFill>
                    </a:lnB>
                    <a:solidFill>
                      <a:schemeClr val="accent5">
                        <a:alpha val="69804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821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9D9D9"/>
                      </a:solidFill>
                    </a:lnL>
                    <a:lnR w="12700">
                      <a:solidFill>
                        <a:srgbClr val="D9D9D9"/>
                      </a:solidFill>
                    </a:lnR>
                    <a:lnT w="12700">
                      <a:solidFill>
                        <a:srgbClr val="D9D9D9"/>
                      </a:solidFill>
                    </a:lnT>
                    <a:lnB w="12700">
                      <a:solidFill>
                        <a:srgbClr val="D9D9D9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[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아이디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입력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및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중복체크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]</a:t>
                      </a:r>
                    </a:p>
                    <a:p>
                      <a:pPr algn="l">
                        <a:defRPr sz="1400"/>
                      </a:pP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아이디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중복체크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필수로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체크하지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않으면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회원가입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불가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.</a:t>
                      </a:r>
                    </a:p>
                    <a:p>
                      <a:pPr algn="l">
                        <a:defRPr sz="1400"/>
                      </a:pP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구매자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유저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중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겹치는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아이디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있으면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error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표시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.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D9D9D9"/>
                      </a:solidFill>
                    </a:lnL>
                    <a:lnR w="12700">
                      <a:solidFill>
                        <a:srgbClr val="D9D9D9"/>
                      </a:solidFill>
                    </a:lnR>
                    <a:lnT w="12700">
                      <a:solidFill>
                        <a:srgbClr val="D9D9D9"/>
                      </a:solidFill>
                    </a:lnT>
                    <a:lnB w="12700">
                      <a:solidFill>
                        <a:srgbClr val="D9D9D9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821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9D9D9"/>
                      </a:solidFill>
                    </a:lnL>
                    <a:lnR w="12700">
                      <a:solidFill>
                        <a:srgbClr val="D9D9D9"/>
                      </a:solidFill>
                    </a:lnR>
                    <a:lnT w="12700">
                      <a:solidFill>
                        <a:srgbClr val="D9D9D9"/>
                      </a:solidFill>
                    </a:lnT>
                    <a:lnB w="12700">
                      <a:solidFill>
                        <a:srgbClr val="D9D9D9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[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비밀번호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]</a:t>
                      </a:r>
                    </a:p>
                    <a:p>
                      <a:pPr algn="l">
                        <a:defRPr sz="1400"/>
                      </a:pP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비밀번호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입력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후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입력한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비밀번호를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확인하기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위해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재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입력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필수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. 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D9D9D9"/>
                      </a:solidFill>
                    </a:lnL>
                    <a:lnR w="12700">
                      <a:solidFill>
                        <a:srgbClr val="D9D9D9"/>
                      </a:solidFill>
                    </a:lnR>
                    <a:lnT w="12700">
                      <a:solidFill>
                        <a:srgbClr val="D9D9D9"/>
                      </a:solidFill>
                    </a:lnT>
                    <a:lnB w="12700">
                      <a:solidFill>
                        <a:srgbClr val="D9D9D9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04476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9D9D9"/>
                      </a:solidFill>
                    </a:lnL>
                    <a:lnR w="12700">
                      <a:solidFill>
                        <a:srgbClr val="D9D9D9"/>
                      </a:solidFill>
                    </a:lnR>
                    <a:lnT w="12700">
                      <a:solidFill>
                        <a:srgbClr val="D9D9D9"/>
                      </a:solidFill>
                    </a:lnT>
                    <a:lnB w="12700">
                      <a:solidFill>
                        <a:srgbClr val="D9D9D9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[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이메일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중복체크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]</a:t>
                      </a:r>
                    </a:p>
                    <a:p>
                      <a:pPr algn="l">
                        <a:defRPr sz="1400"/>
                      </a:pP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이메일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중복체크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필수로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체크하지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않으면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회원가입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불가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.</a:t>
                      </a:r>
                    </a:p>
                    <a:p>
                      <a:pPr algn="l">
                        <a:defRPr sz="1400"/>
                      </a:pP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구매자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유저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중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겹치는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이메일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있으면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error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표시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.</a:t>
                      </a:r>
                    </a:p>
                    <a:p>
                      <a:pPr algn="l">
                        <a:defRPr sz="1400"/>
                      </a:pP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기본적인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도메인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(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네이버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,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구글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,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다음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)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을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선택하거나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,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직접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입력을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통해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이메일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기입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.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D9D9D9"/>
                      </a:solidFill>
                    </a:lnL>
                    <a:lnR w="12700">
                      <a:solidFill>
                        <a:srgbClr val="D9D9D9"/>
                      </a:solidFill>
                    </a:lnR>
                    <a:lnT w="12700">
                      <a:solidFill>
                        <a:srgbClr val="D9D9D9"/>
                      </a:solidFill>
                    </a:lnT>
                    <a:lnB w="12700">
                      <a:solidFill>
                        <a:srgbClr val="D9D9D9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382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9D9D9"/>
                      </a:solidFill>
                    </a:lnL>
                    <a:lnR w="12700">
                      <a:solidFill>
                        <a:srgbClr val="D9D9D9"/>
                      </a:solidFill>
                    </a:lnR>
                    <a:lnT w="12700">
                      <a:solidFill>
                        <a:srgbClr val="D9D9D9"/>
                      </a:solidFill>
                    </a:lnT>
                    <a:lnB w="12700">
                      <a:solidFill>
                        <a:srgbClr val="D9D9D9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[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전화번호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중복체크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]</a:t>
                      </a:r>
                    </a:p>
                    <a:p>
                      <a:pPr algn="l">
                        <a:defRPr sz="1400"/>
                      </a:pP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전화번호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중복체크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필수로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체크하지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않으면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회원가입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불가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.</a:t>
                      </a:r>
                    </a:p>
                    <a:p>
                      <a:pPr algn="l">
                        <a:defRPr sz="1400"/>
                      </a:pP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구매자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유저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중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겹치는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전화번호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있으면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error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표시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.</a:t>
                      </a:r>
                    </a:p>
                    <a:p>
                      <a:pPr algn="l">
                        <a:defRPr sz="1400"/>
                      </a:pP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기본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포맷팅을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통해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전화번호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입력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시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, xxx-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xxxx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-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xxxx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형식으로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자동으로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중간에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하이픈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(-)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추가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.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D9D9D9"/>
                      </a:solidFill>
                    </a:lnL>
                    <a:lnR w="12700">
                      <a:solidFill>
                        <a:srgbClr val="D9D9D9"/>
                      </a:solidFill>
                    </a:lnR>
                    <a:lnT w="12700">
                      <a:solidFill>
                        <a:srgbClr val="D9D9D9"/>
                      </a:solidFill>
                    </a:lnT>
                    <a:lnB w="12700">
                      <a:solidFill>
                        <a:srgbClr val="D9D9D9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5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9D9D9"/>
                      </a:solidFill>
                    </a:lnL>
                    <a:lnR w="12700">
                      <a:solidFill>
                        <a:srgbClr val="D9D9D9"/>
                      </a:solidFill>
                    </a:lnR>
                    <a:lnT w="12700">
                      <a:solidFill>
                        <a:srgbClr val="D9D9D9"/>
                      </a:solidFill>
                    </a:lnT>
                    <a:lnB w="12700">
                      <a:solidFill>
                        <a:srgbClr val="D9D9D9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[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생년월일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]</a:t>
                      </a:r>
                    </a:p>
                    <a:p>
                      <a:pPr algn="l">
                        <a:defRPr sz="1400"/>
                      </a:pP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UX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를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고려하여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date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타입을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활용하여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생년월일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선택시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달력에서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선택할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수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있도록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함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.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D9D9D9"/>
                      </a:solidFill>
                    </a:lnL>
                    <a:lnR w="12700">
                      <a:solidFill>
                        <a:srgbClr val="D9D9D9"/>
                      </a:solidFill>
                    </a:lnR>
                    <a:lnT w="12700">
                      <a:solidFill>
                        <a:srgbClr val="D9D9D9"/>
                      </a:solidFill>
                    </a:lnT>
                    <a:lnB w="12700">
                      <a:solidFill>
                        <a:srgbClr val="D9D9D9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382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6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9D9D9"/>
                      </a:solidFill>
                    </a:lnL>
                    <a:lnR w="12700">
                      <a:solidFill>
                        <a:srgbClr val="D9D9D9"/>
                      </a:solidFill>
                    </a:lnR>
                    <a:lnT w="12700">
                      <a:solidFill>
                        <a:srgbClr val="D9D9D9"/>
                      </a:solidFill>
                    </a:lnT>
                    <a:lnB w="12700">
                      <a:solidFill>
                        <a:srgbClr val="D9D9D9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[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주소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]</a:t>
                      </a:r>
                    </a:p>
                    <a:p>
                      <a:pPr algn="l">
                        <a:defRPr sz="1400"/>
                      </a:pP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다음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주소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API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를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활용하여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주소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기입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가능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. </a:t>
                      </a:r>
                    </a:p>
                    <a:p>
                      <a:pPr algn="l">
                        <a:defRPr sz="1400"/>
                      </a:pP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주소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input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창의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경우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readOnly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로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주소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검색을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통해서만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주소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기입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.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D9D9D9"/>
                      </a:solidFill>
                    </a:lnL>
                    <a:lnR w="12700">
                      <a:solidFill>
                        <a:srgbClr val="D9D9D9"/>
                      </a:solidFill>
                    </a:lnR>
                    <a:lnT w="12700">
                      <a:solidFill>
                        <a:srgbClr val="D9D9D9"/>
                      </a:solidFill>
                    </a:lnT>
                    <a:lnB w="12700">
                      <a:solidFill>
                        <a:srgbClr val="D9D9D9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382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7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9D9D9"/>
                      </a:solidFill>
                    </a:lnL>
                    <a:lnR w="12700">
                      <a:solidFill>
                        <a:srgbClr val="D9D9D9"/>
                      </a:solidFill>
                    </a:lnR>
                    <a:lnT w="12700">
                      <a:solidFill>
                        <a:srgbClr val="D9D9D9"/>
                      </a:solidFill>
                    </a:lnT>
                    <a:lnB w="12700">
                      <a:solidFill>
                        <a:srgbClr val="D9D9D9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[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회원가입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버튼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]</a:t>
                      </a:r>
                    </a:p>
                    <a:p>
                      <a:pPr algn="l">
                        <a:defRPr sz="1400"/>
                      </a:pP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회원가입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완료시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회원가입이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완료되었다는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alert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창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표시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.</a:t>
                      </a:r>
                    </a:p>
                    <a:p>
                      <a:pPr algn="l">
                        <a:defRPr sz="1400"/>
                      </a:pP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회원가입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완료시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메인페이지로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이동하여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헤더의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로그인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버튼을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통해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로그인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유도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.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D9D9D9"/>
                      </a:solidFill>
                    </a:lnL>
                    <a:lnR w="12700">
                      <a:solidFill>
                        <a:srgbClr val="D9D9D9"/>
                      </a:solidFill>
                    </a:lnR>
                    <a:lnT w="12700">
                      <a:solidFill>
                        <a:srgbClr val="D9D9D9"/>
                      </a:solidFill>
                    </a:lnT>
                    <a:lnB w="12700">
                      <a:solidFill>
                        <a:srgbClr val="D9D9D9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pSp>
        <p:nvGrpSpPr>
          <p:cNvPr id="465" name="타원 6"/>
          <p:cNvGrpSpPr/>
          <p:nvPr/>
        </p:nvGrpSpPr>
        <p:grpSpPr>
          <a:xfrm>
            <a:off x="6629260" y="5272034"/>
            <a:ext cx="362093" cy="372196"/>
            <a:chOff x="-1" y="0"/>
            <a:chExt cx="362092" cy="372194"/>
          </a:xfrm>
        </p:grpSpPr>
        <p:sp>
          <p:nvSpPr>
            <p:cNvPr id="463" name="원"/>
            <p:cNvSpPr/>
            <p:nvPr/>
          </p:nvSpPr>
          <p:spPr>
            <a:xfrm>
              <a:off x="-1" y="0"/>
              <a:ext cx="362092" cy="372194"/>
            </a:xfrm>
            <a:prstGeom prst="ellipse">
              <a:avLst/>
            </a:prstGeom>
            <a:solidFill>
              <a:srgbClr val="000000">
                <a:alpha val="6588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 dirty="0">
                <a:latin typeface="굴림" panose="020B0600000101010101" pitchFamily="50" charset="-127"/>
                <a:ea typeface="Apple SD Gothic Neo" panose="02000300000000000000" pitchFamily="2" charset="-127"/>
              </a:endParaRPr>
            </a:p>
          </p:txBody>
        </p:sp>
        <p:sp>
          <p:nvSpPr>
            <p:cNvPr id="464" name="3"/>
            <p:cNvSpPr txBox="1"/>
            <p:nvPr/>
          </p:nvSpPr>
          <p:spPr>
            <a:xfrm>
              <a:off x="98746" y="32210"/>
              <a:ext cx="164597" cy="307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</a:defRPr>
              </a:lvl1pPr>
            </a:lstStyle>
            <a:p>
              <a:r>
                <a:rPr dirty="0">
                  <a:latin typeface="굴림" panose="020B0600000101010101" pitchFamily="50" charset="-127"/>
                  <a:ea typeface="Apple SD Gothic Neo" panose="02000300000000000000" pitchFamily="2" charset="-127"/>
                </a:rPr>
                <a:t>3</a:t>
              </a:r>
            </a:p>
          </p:txBody>
        </p:sp>
      </p:grpSp>
      <p:grpSp>
        <p:nvGrpSpPr>
          <p:cNvPr id="468" name="타원 7"/>
          <p:cNvGrpSpPr/>
          <p:nvPr/>
        </p:nvGrpSpPr>
        <p:grpSpPr>
          <a:xfrm>
            <a:off x="6629260" y="5829300"/>
            <a:ext cx="362093" cy="372195"/>
            <a:chOff x="-1" y="0"/>
            <a:chExt cx="362092" cy="372194"/>
          </a:xfrm>
        </p:grpSpPr>
        <p:sp>
          <p:nvSpPr>
            <p:cNvPr id="466" name="원"/>
            <p:cNvSpPr/>
            <p:nvPr/>
          </p:nvSpPr>
          <p:spPr>
            <a:xfrm>
              <a:off x="-1" y="0"/>
              <a:ext cx="362092" cy="372194"/>
            </a:xfrm>
            <a:prstGeom prst="ellipse">
              <a:avLst/>
            </a:prstGeom>
            <a:solidFill>
              <a:srgbClr val="000000">
                <a:alpha val="6588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 dirty="0">
                <a:latin typeface="굴림" panose="020B0600000101010101" pitchFamily="50" charset="-127"/>
                <a:ea typeface="Apple SD Gothic Neo" panose="02000300000000000000" pitchFamily="2" charset="-127"/>
              </a:endParaRPr>
            </a:p>
          </p:txBody>
        </p:sp>
        <p:sp>
          <p:nvSpPr>
            <p:cNvPr id="467" name="4"/>
            <p:cNvSpPr txBox="1"/>
            <p:nvPr/>
          </p:nvSpPr>
          <p:spPr>
            <a:xfrm>
              <a:off x="98746" y="32210"/>
              <a:ext cx="164597" cy="3077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</a:defRPr>
              </a:lvl1pPr>
            </a:lstStyle>
            <a:p>
              <a:r>
                <a:rPr dirty="0">
                  <a:latin typeface="굴림" panose="020B0600000101010101" pitchFamily="50" charset="-127"/>
                  <a:ea typeface="Apple SD Gothic Neo" panose="02000300000000000000" pitchFamily="2" charset="-127"/>
                </a:rPr>
                <a:t>4</a:t>
              </a:r>
            </a:p>
          </p:txBody>
        </p:sp>
      </p:grpSp>
      <p:grpSp>
        <p:nvGrpSpPr>
          <p:cNvPr id="471" name="타원 10"/>
          <p:cNvGrpSpPr/>
          <p:nvPr/>
        </p:nvGrpSpPr>
        <p:grpSpPr>
          <a:xfrm>
            <a:off x="6629260" y="3314700"/>
            <a:ext cx="362093" cy="372195"/>
            <a:chOff x="-1" y="0"/>
            <a:chExt cx="362092" cy="372194"/>
          </a:xfrm>
        </p:grpSpPr>
        <p:sp>
          <p:nvSpPr>
            <p:cNvPr id="469" name="원"/>
            <p:cNvSpPr/>
            <p:nvPr/>
          </p:nvSpPr>
          <p:spPr>
            <a:xfrm>
              <a:off x="-1" y="0"/>
              <a:ext cx="362092" cy="372194"/>
            </a:xfrm>
            <a:prstGeom prst="ellipse">
              <a:avLst/>
            </a:prstGeom>
            <a:solidFill>
              <a:srgbClr val="000000">
                <a:alpha val="6588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 dirty="0">
                <a:latin typeface="굴림" panose="020B0600000101010101" pitchFamily="50" charset="-127"/>
                <a:ea typeface="Apple SD Gothic Neo" panose="02000300000000000000" pitchFamily="2" charset="-127"/>
              </a:endParaRPr>
            </a:p>
          </p:txBody>
        </p:sp>
        <p:sp>
          <p:nvSpPr>
            <p:cNvPr id="470" name="1"/>
            <p:cNvSpPr txBox="1"/>
            <p:nvPr/>
          </p:nvSpPr>
          <p:spPr>
            <a:xfrm>
              <a:off x="98746" y="32210"/>
              <a:ext cx="164597" cy="3077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</a:defRPr>
              </a:lvl1pPr>
            </a:lstStyle>
            <a:p>
              <a:r>
                <a:rPr dirty="0">
                  <a:latin typeface="굴림" panose="020B0600000101010101" pitchFamily="50" charset="-127"/>
                  <a:ea typeface="Apple SD Gothic Neo" panose="02000300000000000000" pitchFamily="2" charset="-127"/>
                </a:rPr>
                <a:t>1</a:t>
              </a:r>
            </a:p>
          </p:txBody>
        </p:sp>
      </p:grpSp>
      <p:grpSp>
        <p:nvGrpSpPr>
          <p:cNvPr id="474" name="타원 13"/>
          <p:cNvGrpSpPr/>
          <p:nvPr/>
        </p:nvGrpSpPr>
        <p:grpSpPr>
          <a:xfrm>
            <a:off x="6629260" y="7294405"/>
            <a:ext cx="362093" cy="372196"/>
            <a:chOff x="-1" y="0"/>
            <a:chExt cx="362092" cy="372194"/>
          </a:xfrm>
        </p:grpSpPr>
        <p:sp>
          <p:nvSpPr>
            <p:cNvPr id="472" name="원"/>
            <p:cNvSpPr/>
            <p:nvPr/>
          </p:nvSpPr>
          <p:spPr>
            <a:xfrm>
              <a:off x="-1" y="0"/>
              <a:ext cx="362092" cy="372194"/>
            </a:xfrm>
            <a:prstGeom prst="ellipse">
              <a:avLst/>
            </a:prstGeom>
            <a:solidFill>
              <a:srgbClr val="000000">
                <a:alpha val="6588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 dirty="0">
                <a:latin typeface="굴림" panose="020B0600000101010101" pitchFamily="50" charset="-127"/>
                <a:ea typeface="Apple SD Gothic Neo" panose="02000300000000000000" pitchFamily="2" charset="-127"/>
              </a:endParaRPr>
            </a:p>
          </p:txBody>
        </p:sp>
        <p:sp>
          <p:nvSpPr>
            <p:cNvPr id="473" name="6"/>
            <p:cNvSpPr txBox="1"/>
            <p:nvPr/>
          </p:nvSpPr>
          <p:spPr>
            <a:xfrm>
              <a:off x="98746" y="32210"/>
              <a:ext cx="164597" cy="307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</a:defRPr>
              </a:lvl1pPr>
            </a:lstStyle>
            <a:p>
              <a:r>
                <a:rPr dirty="0">
                  <a:latin typeface="굴림" panose="020B0600000101010101" pitchFamily="50" charset="-127"/>
                  <a:ea typeface="Apple SD Gothic Neo" panose="02000300000000000000" pitchFamily="2" charset="-127"/>
                </a:rPr>
                <a:t>6</a:t>
              </a:r>
            </a:p>
          </p:txBody>
        </p:sp>
      </p:grpSp>
      <p:grpSp>
        <p:nvGrpSpPr>
          <p:cNvPr id="477" name="타원 14"/>
          <p:cNvGrpSpPr/>
          <p:nvPr/>
        </p:nvGrpSpPr>
        <p:grpSpPr>
          <a:xfrm>
            <a:off x="6629260" y="8029117"/>
            <a:ext cx="362093" cy="372196"/>
            <a:chOff x="-1" y="0"/>
            <a:chExt cx="362092" cy="372194"/>
          </a:xfrm>
        </p:grpSpPr>
        <p:sp>
          <p:nvSpPr>
            <p:cNvPr id="475" name="원"/>
            <p:cNvSpPr/>
            <p:nvPr/>
          </p:nvSpPr>
          <p:spPr>
            <a:xfrm>
              <a:off x="-1" y="0"/>
              <a:ext cx="362092" cy="372194"/>
            </a:xfrm>
            <a:prstGeom prst="ellipse">
              <a:avLst/>
            </a:prstGeom>
            <a:solidFill>
              <a:srgbClr val="000000">
                <a:alpha val="6588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 dirty="0">
                <a:latin typeface="굴림" panose="020B0600000101010101" pitchFamily="50" charset="-127"/>
                <a:ea typeface="Apple SD Gothic Neo" panose="02000300000000000000" pitchFamily="2" charset="-127"/>
              </a:endParaRPr>
            </a:p>
          </p:txBody>
        </p:sp>
        <p:sp>
          <p:nvSpPr>
            <p:cNvPr id="476" name="7"/>
            <p:cNvSpPr txBox="1"/>
            <p:nvPr/>
          </p:nvSpPr>
          <p:spPr>
            <a:xfrm>
              <a:off x="98746" y="32210"/>
              <a:ext cx="164597" cy="307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</a:defRPr>
              </a:lvl1pPr>
            </a:lstStyle>
            <a:p>
              <a:r>
                <a:rPr dirty="0">
                  <a:latin typeface="굴림" panose="020B0600000101010101" pitchFamily="50" charset="-127"/>
                  <a:ea typeface="Apple SD Gothic Neo" panose="02000300000000000000" pitchFamily="2" charset="-127"/>
                </a:rPr>
                <a:t>7</a:t>
              </a:r>
            </a:p>
          </p:txBody>
        </p:sp>
      </p:grpSp>
      <p:grpSp>
        <p:nvGrpSpPr>
          <p:cNvPr id="480" name="타원 15"/>
          <p:cNvGrpSpPr/>
          <p:nvPr/>
        </p:nvGrpSpPr>
        <p:grpSpPr>
          <a:xfrm>
            <a:off x="6629260" y="4268782"/>
            <a:ext cx="362093" cy="372196"/>
            <a:chOff x="-1" y="0"/>
            <a:chExt cx="362092" cy="372194"/>
          </a:xfrm>
        </p:grpSpPr>
        <p:sp>
          <p:nvSpPr>
            <p:cNvPr id="478" name="원"/>
            <p:cNvSpPr/>
            <p:nvPr/>
          </p:nvSpPr>
          <p:spPr>
            <a:xfrm>
              <a:off x="-1" y="0"/>
              <a:ext cx="362092" cy="372194"/>
            </a:xfrm>
            <a:prstGeom prst="ellipse">
              <a:avLst/>
            </a:prstGeom>
            <a:solidFill>
              <a:srgbClr val="000000">
                <a:alpha val="6588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 dirty="0">
                <a:latin typeface="굴림" panose="020B0600000101010101" pitchFamily="50" charset="-127"/>
                <a:ea typeface="Apple SD Gothic Neo" panose="02000300000000000000" pitchFamily="2" charset="-127"/>
              </a:endParaRPr>
            </a:p>
          </p:txBody>
        </p:sp>
        <p:sp>
          <p:nvSpPr>
            <p:cNvPr id="479" name="2"/>
            <p:cNvSpPr txBox="1"/>
            <p:nvPr/>
          </p:nvSpPr>
          <p:spPr>
            <a:xfrm>
              <a:off x="98746" y="32210"/>
              <a:ext cx="164597" cy="307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</a:defRPr>
              </a:lvl1pPr>
            </a:lstStyle>
            <a:p>
              <a:r>
                <a:rPr dirty="0">
                  <a:latin typeface="굴림" panose="020B0600000101010101" pitchFamily="50" charset="-127"/>
                  <a:ea typeface="Apple SD Gothic Neo" panose="02000300000000000000" pitchFamily="2" charset="-127"/>
                </a:rPr>
                <a:t>2</a:t>
              </a:r>
            </a:p>
          </p:txBody>
        </p:sp>
      </p:grpSp>
      <p:grpSp>
        <p:nvGrpSpPr>
          <p:cNvPr id="483" name="타원 16"/>
          <p:cNvGrpSpPr/>
          <p:nvPr/>
        </p:nvGrpSpPr>
        <p:grpSpPr>
          <a:xfrm>
            <a:off x="6629260" y="6438900"/>
            <a:ext cx="362093" cy="372195"/>
            <a:chOff x="-1" y="0"/>
            <a:chExt cx="362092" cy="372194"/>
          </a:xfrm>
        </p:grpSpPr>
        <p:sp>
          <p:nvSpPr>
            <p:cNvPr id="481" name="원"/>
            <p:cNvSpPr/>
            <p:nvPr/>
          </p:nvSpPr>
          <p:spPr>
            <a:xfrm>
              <a:off x="-1" y="0"/>
              <a:ext cx="362092" cy="372194"/>
            </a:xfrm>
            <a:prstGeom prst="ellipse">
              <a:avLst/>
            </a:prstGeom>
            <a:solidFill>
              <a:srgbClr val="000000">
                <a:alpha val="6588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 dirty="0">
                <a:latin typeface="굴림" panose="020B0600000101010101" pitchFamily="50" charset="-127"/>
                <a:ea typeface="Apple SD Gothic Neo" panose="02000300000000000000" pitchFamily="2" charset="-127"/>
              </a:endParaRPr>
            </a:p>
          </p:txBody>
        </p:sp>
        <p:sp>
          <p:nvSpPr>
            <p:cNvPr id="482" name="5"/>
            <p:cNvSpPr txBox="1"/>
            <p:nvPr/>
          </p:nvSpPr>
          <p:spPr>
            <a:xfrm>
              <a:off x="98746" y="32210"/>
              <a:ext cx="164597" cy="3077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</a:defRPr>
              </a:lvl1pPr>
            </a:lstStyle>
            <a:p>
              <a:r>
                <a:rPr dirty="0">
                  <a:latin typeface="굴림" panose="020B0600000101010101" pitchFamily="50" charset="-127"/>
                  <a:ea typeface="Apple SD Gothic Neo" panose="02000300000000000000" pitchFamily="2" charset="-127"/>
                </a:rPr>
                <a:t>5</a:t>
              </a:r>
            </a:p>
          </p:txBody>
        </p:sp>
      </p:grp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9" name="그룹 19"/>
          <p:cNvGrpSpPr/>
          <p:nvPr/>
        </p:nvGrpSpPr>
        <p:grpSpPr>
          <a:xfrm>
            <a:off x="1371600" y="2111829"/>
            <a:ext cx="6858000" cy="7503074"/>
            <a:chOff x="0" y="0"/>
            <a:chExt cx="6858000" cy="7503073"/>
          </a:xfrm>
          <a:effectLst>
            <a:outerShdw blurRad="234429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487" name="그림 17" descr="그림 1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6858000" cy="393126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88" name="그림 18" descr="그림 1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3930170"/>
              <a:ext cx="6858000" cy="357290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490" name="Freeform 2"/>
          <p:cNvSpPr/>
          <p:nvPr/>
        </p:nvSpPr>
        <p:spPr>
          <a:xfrm>
            <a:off x="0" y="-180827"/>
            <a:ext cx="18288000" cy="1919802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491" name="TextBox 3"/>
          <p:cNvSpPr txBox="1"/>
          <p:nvPr/>
        </p:nvSpPr>
        <p:spPr>
          <a:xfrm>
            <a:off x="13454346" y="587864"/>
            <a:ext cx="3881155" cy="3563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r">
              <a:lnSpc>
                <a:spcPts val="3000"/>
              </a:lnSpc>
              <a:defRPr sz="2200">
                <a:solidFill>
                  <a:srgbClr val="FFFFFF"/>
                </a:solidFill>
                <a:latin typeface="Nanum Square"/>
                <a:ea typeface="Nanum Square"/>
                <a:cs typeface="Nanum Square"/>
                <a:sym typeface="Nanum Square"/>
              </a:defRPr>
            </a:lvl1pPr>
          </a:lstStyle>
          <a:p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프로젝트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설계</a:t>
            </a:r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492" name="TextBox 4"/>
          <p:cNvSpPr txBox="1"/>
          <p:nvPr/>
        </p:nvSpPr>
        <p:spPr>
          <a:xfrm>
            <a:off x="952499" y="360851"/>
            <a:ext cx="7515639" cy="6707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ts val="5800"/>
              </a:lnSpc>
              <a:defRPr sz="4200" spc="-58">
                <a:solidFill>
                  <a:srgbClr val="FFFFFF"/>
                </a:solidFill>
                <a:latin typeface="Nanum Square"/>
                <a:ea typeface="Nanum Square"/>
                <a:cs typeface="Nanum Square"/>
                <a:sym typeface="Nanum Square"/>
              </a:defRPr>
            </a:pP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화면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설계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–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판매자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회원가입</a:t>
            </a:r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graphicFrame>
        <p:nvGraphicFramePr>
          <p:cNvPr id="493" name="표 24"/>
          <p:cNvGraphicFramePr/>
          <p:nvPr>
            <p:extLst>
              <p:ext uri="{D42A27DB-BD31-4B8C-83A1-F6EECF244321}">
                <p14:modId xmlns:p14="http://schemas.microsoft.com/office/powerpoint/2010/main" val="4254049056"/>
              </p:ext>
            </p:extLst>
          </p:nvPr>
        </p:nvGraphicFramePr>
        <p:xfrm>
          <a:off x="9111343" y="2111829"/>
          <a:ext cx="7929372" cy="8311916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8329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964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8556">
                <a:tc>
                  <a:txBody>
                    <a:bodyPr/>
                    <a:lstStyle/>
                    <a:p>
                      <a:pPr algn="ctr">
                        <a:defRPr sz="1400"/>
                      </a:pP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번호</a:t>
                      </a:r>
                      <a:endParaRPr sz="1600" b="0" i="0" dirty="0">
                        <a:latin typeface="굴림" panose="020B0600000101010101" pitchFamily="50" charset="-127"/>
                        <a:ea typeface="Apple SD Gothic Neo" panose="02000300000000000000" pitchFamily="2" charset="-127"/>
                        <a:cs typeface="+mj-cs"/>
                        <a:sym typeface="Helvetica"/>
                      </a:endParaRPr>
                    </a:p>
                  </a:txBody>
                  <a:tcPr marL="45720" marR="45720" anchor="ctr" horzOverflow="overflow">
                    <a:lnL w="12700">
                      <a:solidFill>
                        <a:srgbClr val="D9D9D9"/>
                      </a:solidFill>
                    </a:lnL>
                    <a:lnR w="12700">
                      <a:solidFill>
                        <a:srgbClr val="D9D9D9"/>
                      </a:solidFill>
                    </a:lnR>
                    <a:lnT w="12700">
                      <a:solidFill>
                        <a:srgbClr val="D9D9D9"/>
                      </a:solidFill>
                    </a:lnT>
                    <a:lnB w="12700">
                      <a:solidFill>
                        <a:srgbClr val="D9D9D9"/>
                      </a:solidFill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/>
                      </a:pP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기능</a:t>
                      </a:r>
                      <a:endParaRPr sz="1600" b="0" i="0" dirty="0">
                        <a:latin typeface="굴림" panose="020B0600000101010101" pitchFamily="50" charset="-127"/>
                        <a:ea typeface="Apple SD Gothic Neo" panose="02000300000000000000" pitchFamily="2" charset="-127"/>
                        <a:cs typeface="+mj-cs"/>
                        <a:sym typeface="Helvetica"/>
                      </a:endParaRPr>
                    </a:p>
                  </a:txBody>
                  <a:tcPr marL="45720" marR="45720" anchor="ctr" horzOverflow="overflow">
                    <a:lnL w="12700">
                      <a:solidFill>
                        <a:srgbClr val="D9D9D9"/>
                      </a:solidFill>
                    </a:lnL>
                    <a:lnR w="12700">
                      <a:solidFill>
                        <a:srgbClr val="D9D9D9"/>
                      </a:solidFill>
                    </a:lnR>
                    <a:lnT w="12700">
                      <a:solidFill>
                        <a:srgbClr val="D9D9D9"/>
                      </a:solidFill>
                    </a:lnT>
                    <a:lnB w="12700">
                      <a:solidFill>
                        <a:srgbClr val="D9D9D9"/>
                      </a:solidFill>
                    </a:lnB>
                    <a:solidFill>
                      <a:schemeClr val="accent5">
                        <a:alpha val="69804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821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9D9D9"/>
                      </a:solidFill>
                    </a:lnL>
                    <a:lnR w="12700">
                      <a:solidFill>
                        <a:srgbClr val="D9D9D9"/>
                      </a:solidFill>
                    </a:lnR>
                    <a:lnT w="12700">
                      <a:solidFill>
                        <a:srgbClr val="D9D9D9"/>
                      </a:solidFill>
                    </a:lnT>
                    <a:lnB w="12700">
                      <a:solidFill>
                        <a:srgbClr val="D9D9D9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[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아이디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입력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및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중복체크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]</a:t>
                      </a:r>
                    </a:p>
                    <a:p>
                      <a:pPr algn="l">
                        <a:defRPr sz="1400"/>
                      </a:pP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아이디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중복체크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필수로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체크하지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않으면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회원가입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불가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.</a:t>
                      </a:r>
                    </a:p>
                    <a:p>
                      <a:pPr algn="l">
                        <a:defRPr sz="1400"/>
                      </a:pP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판매자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유저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중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겹치는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아이디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있으면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error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표시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.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D9D9D9"/>
                      </a:solidFill>
                    </a:lnL>
                    <a:lnR w="12700">
                      <a:solidFill>
                        <a:srgbClr val="D9D9D9"/>
                      </a:solidFill>
                    </a:lnR>
                    <a:lnT w="12700">
                      <a:solidFill>
                        <a:srgbClr val="D9D9D9"/>
                      </a:solidFill>
                    </a:lnT>
                    <a:lnB w="12700">
                      <a:solidFill>
                        <a:srgbClr val="D9D9D9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821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9D9D9"/>
                      </a:solidFill>
                    </a:lnL>
                    <a:lnR w="12700">
                      <a:solidFill>
                        <a:srgbClr val="D9D9D9"/>
                      </a:solidFill>
                    </a:lnR>
                    <a:lnT w="12700">
                      <a:solidFill>
                        <a:srgbClr val="D9D9D9"/>
                      </a:solidFill>
                    </a:lnT>
                    <a:lnB w="12700">
                      <a:solidFill>
                        <a:srgbClr val="D9D9D9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[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비밀번호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]</a:t>
                      </a:r>
                    </a:p>
                    <a:p>
                      <a:pPr algn="l">
                        <a:defRPr sz="1400"/>
                      </a:pP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비밀번호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입력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후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입력한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비밀번호를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확인하기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위해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재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입력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필수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. 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D9D9D9"/>
                      </a:solidFill>
                    </a:lnL>
                    <a:lnR w="12700">
                      <a:solidFill>
                        <a:srgbClr val="D9D9D9"/>
                      </a:solidFill>
                    </a:lnR>
                    <a:lnT w="12700">
                      <a:solidFill>
                        <a:srgbClr val="D9D9D9"/>
                      </a:solidFill>
                    </a:lnT>
                    <a:lnB w="12700">
                      <a:solidFill>
                        <a:srgbClr val="D9D9D9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04476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9D9D9"/>
                      </a:solidFill>
                    </a:lnL>
                    <a:lnR w="12700">
                      <a:solidFill>
                        <a:srgbClr val="D9D9D9"/>
                      </a:solidFill>
                    </a:lnR>
                    <a:lnT w="12700">
                      <a:solidFill>
                        <a:srgbClr val="D9D9D9"/>
                      </a:solidFill>
                    </a:lnT>
                    <a:lnB w="12700">
                      <a:solidFill>
                        <a:srgbClr val="D9D9D9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[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이메일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중복체크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]</a:t>
                      </a:r>
                    </a:p>
                    <a:p>
                      <a:pPr algn="l">
                        <a:defRPr sz="1400"/>
                      </a:pP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이메일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중복체크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필수로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체크하지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않으면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회원가입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불가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.</a:t>
                      </a:r>
                    </a:p>
                    <a:p>
                      <a:pPr algn="l">
                        <a:defRPr sz="1400"/>
                      </a:pP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판매자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유저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중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겹치는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이메일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있으면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error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표시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.</a:t>
                      </a:r>
                    </a:p>
                    <a:p>
                      <a:pPr algn="l">
                        <a:defRPr sz="1400"/>
                      </a:pP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기본적인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도메인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(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네이버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,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구글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,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다음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)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을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선택하거나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,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직접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입력을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통해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이메일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기입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.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D9D9D9"/>
                      </a:solidFill>
                    </a:lnL>
                    <a:lnR w="12700">
                      <a:solidFill>
                        <a:srgbClr val="D9D9D9"/>
                      </a:solidFill>
                    </a:lnR>
                    <a:lnT w="12700">
                      <a:solidFill>
                        <a:srgbClr val="D9D9D9"/>
                      </a:solidFill>
                    </a:lnT>
                    <a:lnB w="12700">
                      <a:solidFill>
                        <a:srgbClr val="D9D9D9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382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9D9D9"/>
                      </a:solidFill>
                    </a:lnL>
                    <a:lnR w="12700">
                      <a:solidFill>
                        <a:srgbClr val="D9D9D9"/>
                      </a:solidFill>
                    </a:lnR>
                    <a:lnT w="12700">
                      <a:solidFill>
                        <a:srgbClr val="D9D9D9"/>
                      </a:solidFill>
                    </a:lnT>
                    <a:lnB w="12700">
                      <a:solidFill>
                        <a:srgbClr val="D9D9D9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[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사업자등록번호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중복체크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]</a:t>
                      </a:r>
                    </a:p>
                    <a:p>
                      <a:pPr algn="l">
                        <a:defRPr sz="1400"/>
                      </a:pP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사업자등록번호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중복체크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필수로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체크하지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않으면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회원가입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불가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.</a:t>
                      </a:r>
                    </a:p>
                    <a:p>
                      <a:pPr algn="l">
                        <a:defRPr sz="1400"/>
                      </a:pP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판매자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유저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중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겹치는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사업자등록번호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있으면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error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표시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.</a:t>
                      </a:r>
                    </a:p>
                    <a:p>
                      <a:pPr algn="l">
                        <a:defRPr sz="1400"/>
                      </a:pP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기본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포맷팅을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통해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전화번호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입력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시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, xxx-xx--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xxxxx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형식으로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자동으로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중간에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하이픈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(-)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추가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.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D9D9D9"/>
                      </a:solidFill>
                    </a:lnL>
                    <a:lnR w="12700">
                      <a:solidFill>
                        <a:srgbClr val="D9D9D9"/>
                      </a:solidFill>
                    </a:lnR>
                    <a:lnT w="12700">
                      <a:solidFill>
                        <a:srgbClr val="D9D9D9"/>
                      </a:solidFill>
                    </a:lnT>
                    <a:lnB w="12700">
                      <a:solidFill>
                        <a:srgbClr val="D9D9D9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5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9D9D9"/>
                      </a:solidFill>
                    </a:lnL>
                    <a:lnR w="12700">
                      <a:solidFill>
                        <a:srgbClr val="D9D9D9"/>
                      </a:solidFill>
                    </a:lnR>
                    <a:lnT w="12700">
                      <a:solidFill>
                        <a:srgbClr val="D9D9D9"/>
                      </a:solidFill>
                    </a:lnT>
                    <a:lnB w="12700">
                      <a:solidFill>
                        <a:srgbClr val="D9D9D9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[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전화번호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]</a:t>
                      </a:r>
                    </a:p>
                    <a:p>
                      <a:pPr algn="l">
                        <a:defRPr sz="1400"/>
                      </a:pP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기본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포맷팅을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통해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전화번호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입력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시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, xxx-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xxxx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-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xxxx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형식으로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자동으로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중간에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하이픈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(-)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추가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.</a:t>
                      </a:r>
                    </a:p>
                    <a:p>
                      <a:pPr algn="l">
                        <a:defRPr sz="1400"/>
                      </a:pP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여러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사업장에서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동일한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번호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공유하는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경우를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고려하여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중복체크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제외</a:t>
                      </a:r>
                      <a:endParaRPr sz="1600" b="0" i="0" dirty="0">
                        <a:latin typeface="굴림" panose="020B0600000101010101" pitchFamily="50" charset="-127"/>
                        <a:ea typeface="Apple SD Gothic Neo" panose="02000300000000000000" pitchFamily="2" charset="-127"/>
                        <a:cs typeface="+mj-cs"/>
                        <a:sym typeface="Helvetica"/>
                      </a:endParaRPr>
                    </a:p>
                  </a:txBody>
                  <a:tcPr marL="45720" marR="45720" horzOverflow="overflow">
                    <a:lnL w="12700">
                      <a:solidFill>
                        <a:srgbClr val="D9D9D9"/>
                      </a:solidFill>
                    </a:lnL>
                    <a:lnR w="12700">
                      <a:solidFill>
                        <a:srgbClr val="D9D9D9"/>
                      </a:solidFill>
                    </a:lnR>
                    <a:lnT w="12700">
                      <a:solidFill>
                        <a:srgbClr val="D9D9D9"/>
                      </a:solidFill>
                    </a:lnT>
                    <a:lnB w="12700">
                      <a:solidFill>
                        <a:srgbClr val="D9D9D9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382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6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9D9D9"/>
                      </a:solidFill>
                    </a:lnL>
                    <a:lnR w="12700">
                      <a:solidFill>
                        <a:srgbClr val="D9D9D9"/>
                      </a:solidFill>
                    </a:lnR>
                    <a:lnT w="12700">
                      <a:solidFill>
                        <a:srgbClr val="D9D9D9"/>
                      </a:solidFill>
                    </a:lnT>
                    <a:lnB w="12700">
                      <a:solidFill>
                        <a:srgbClr val="D9D9D9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[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주소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]</a:t>
                      </a:r>
                    </a:p>
                    <a:p>
                      <a:pPr algn="l">
                        <a:defRPr sz="1400"/>
                      </a:pP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다음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주소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API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를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활용하여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주소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기입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가능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. </a:t>
                      </a:r>
                    </a:p>
                    <a:p>
                      <a:pPr algn="l">
                        <a:defRPr sz="1400"/>
                      </a:pP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주소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input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창의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경우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readOnly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로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주소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검색을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통해서만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주소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기입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.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D9D9D9"/>
                      </a:solidFill>
                    </a:lnL>
                    <a:lnR w="12700">
                      <a:solidFill>
                        <a:srgbClr val="D9D9D9"/>
                      </a:solidFill>
                    </a:lnR>
                    <a:lnT w="12700">
                      <a:solidFill>
                        <a:srgbClr val="D9D9D9"/>
                      </a:solidFill>
                    </a:lnT>
                    <a:lnB w="12700">
                      <a:solidFill>
                        <a:srgbClr val="D9D9D9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382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7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9D9D9"/>
                      </a:solidFill>
                    </a:lnL>
                    <a:lnR w="12700">
                      <a:solidFill>
                        <a:srgbClr val="D9D9D9"/>
                      </a:solidFill>
                    </a:lnR>
                    <a:lnT w="12700">
                      <a:solidFill>
                        <a:srgbClr val="D9D9D9"/>
                      </a:solidFill>
                    </a:lnT>
                    <a:lnB w="12700">
                      <a:solidFill>
                        <a:srgbClr val="D9D9D9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[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업체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상세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정보란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]</a:t>
                      </a:r>
                    </a:p>
                    <a:p>
                      <a:pPr algn="l">
                        <a:defRPr sz="1400"/>
                      </a:pP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업체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소개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문구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작성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란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. </a:t>
                      </a:r>
                    </a:p>
                    <a:p>
                      <a:pPr algn="l">
                        <a:defRPr sz="1400"/>
                      </a:pP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최대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250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자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제한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.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넘을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경우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error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문구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표시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.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D9D9D9"/>
                      </a:solidFill>
                    </a:lnL>
                    <a:lnR w="12700">
                      <a:solidFill>
                        <a:srgbClr val="D9D9D9"/>
                      </a:solidFill>
                    </a:lnR>
                    <a:lnT w="12700">
                      <a:solidFill>
                        <a:srgbClr val="D9D9D9"/>
                      </a:solidFill>
                    </a:lnT>
                    <a:lnB w="12700">
                      <a:solidFill>
                        <a:srgbClr val="D9D9D9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8382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8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9D9D9"/>
                      </a:solidFill>
                    </a:lnL>
                    <a:lnR w="12700">
                      <a:solidFill>
                        <a:srgbClr val="D9D9D9"/>
                      </a:solidFill>
                    </a:lnR>
                    <a:lnT w="12700">
                      <a:solidFill>
                        <a:srgbClr val="D9D9D9"/>
                      </a:solidFill>
                    </a:lnT>
                    <a:lnB w="12700">
                      <a:solidFill>
                        <a:srgbClr val="D9D9D9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[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회원가입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버튼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]</a:t>
                      </a:r>
                    </a:p>
                    <a:p>
                      <a:pPr algn="l">
                        <a:defRPr sz="1400"/>
                      </a:pP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회원가입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완료시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회원가입이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완료되었다는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alert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창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표시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.</a:t>
                      </a:r>
                    </a:p>
                    <a:p>
                      <a:pPr algn="l">
                        <a:defRPr sz="1400"/>
                      </a:pP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회원가입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완료시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메인페이지로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이동하여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헤더의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로그인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버튼을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통해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로그인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유도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.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D9D9D9"/>
                      </a:solidFill>
                    </a:lnL>
                    <a:lnR w="12700">
                      <a:solidFill>
                        <a:srgbClr val="D9D9D9"/>
                      </a:solidFill>
                    </a:lnR>
                    <a:lnT w="12700">
                      <a:solidFill>
                        <a:srgbClr val="D9D9D9"/>
                      </a:solidFill>
                    </a:lnT>
                    <a:lnB w="12700">
                      <a:solidFill>
                        <a:srgbClr val="D9D9D9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pSp>
        <p:nvGrpSpPr>
          <p:cNvPr id="496" name="타원 6"/>
          <p:cNvGrpSpPr/>
          <p:nvPr/>
        </p:nvGrpSpPr>
        <p:grpSpPr>
          <a:xfrm>
            <a:off x="6553198" y="5228506"/>
            <a:ext cx="362094" cy="372196"/>
            <a:chOff x="-1" y="0"/>
            <a:chExt cx="362092" cy="372194"/>
          </a:xfrm>
        </p:grpSpPr>
        <p:sp>
          <p:nvSpPr>
            <p:cNvPr id="494" name="원"/>
            <p:cNvSpPr/>
            <p:nvPr/>
          </p:nvSpPr>
          <p:spPr>
            <a:xfrm>
              <a:off x="-1" y="0"/>
              <a:ext cx="362092" cy="372194"/>
            </a:xfrm>
            <a:prstGeom prst="ellipse">
              <a:avLst/>
            </a:prstGeom>
            <a:solidFill>
              <a:srgbClr val="000000">
                <a:alpha val="6588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 dirty="0">
                <a:latin typeface="굴림" panose="020B0600000101010101" pitchFamily="50" charset="-127"/>
                <a:ea typeface="Apple SD Gothic Neo" panose="02000300000000000000" pitchFamily="2" charset="-127"/>
              </a:endParaRPr>
            </a:p>
          </p:txBody>
        </p:sp>
        <p:sp>
          <p:nvSpPr>
            <p:cNvPr id="495" name="3"/>
            <p:cNvSpPr txBox="1"/>
            <p:nvPr/>
          </p:nvSpPr>
          <p:spPr>
            <a:xfrm>
              <a:off x="98746" y="32210"/>
              <a:ext cx="164597" cy="307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</a:defRPr>
              </a:lvl1pPr>
            </a:lstStyle>
            <a:p>
              <a:r>
                <a:rPr dirty="0">
                  <a:latin typeface="굴림" panose="020B0600000101010101" pitchFamily="50" charset="-127"/>
                  <a:ea typeface="Apple SD Gothic Neo" panose="02000300000000000000" pitchFamily="2" charset="-127"/>
                </a:rPr>
                <a:t>3</a:t>
              </a:r>
            </a:p>
          </p:txBody>
        </p:sp>
      </p:grpSp>
      <p:grpSp>
        <p:nvGrpSpPr>
          <p:cNvPr id="499" name="타원 7"/>
          <p:cNvGrpSpPr/>
          <p:nvPr/>
        </p:nvGrpSpPr>
        <p:grpSpPr>
          <a:xfrm>
            <a:off x="6572110" y="5761906"/>
            <a:ext cx="362093" cy="372196"/>
            <a:chOff x="-1" y="0"/>
            <a:chExt cx="362092" cy="372194"/>
          </a:xfrm>
        </p:grpSpPr>
        <p:sp>
          <p:nvSpPr>
            <p:cNvPr id="497" name="원"/>
            <p:cNvSpPr/>
            <p:nvPr/>
          </p:nvSpPr>
          <p:spPr>
            <a:xfrm>
              <a:off x="-1" y="0"/>
              <a:ext cx="362092" cy="372194"/>
            </a:xfrm>
            <a:prstGeom prst="ellipse">
              <a:avLst/>
            </a:prstGeom>
            <a:solidFill>
              <a:srgbClr val="000000">
                <a:alpha val="6588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 dirty="0">
                <a:latin typeface="굴림" panose="020B0600000101010101" pitchFamily="50" charset="-127"/>
                <a:ea typeface="Apple SD Gothic Neo" panose="02000300000000000000" pitchFamily="2" charset="-127"/>
              </a:endParaRPr>
            </a:p>
          </p:txBody>
        </p:sp>
        <p:sp>
          <p:nvSpPr>
            <p:cNvPr id="498" name="4"/>
            <p:cNvSpPr txBox="1"/>
            <p:nvPr/>
          </p:nvSpPr>
          <p:spPr>
            <a:xfrm>
              <a:off x="98746" y="32210"/>
              <a:ext cx="164597" cy="307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</a:defRPr>
              </a:lvl1pPr>
            </a:lstStyle>
            <a:p>
              <a:r>
                <a:rPr dirty="0">
                  <a:latin typeface="굴림" panose="020B0600000101010101" pitchFamily="50" charset="-127"/>
                  <a:ea typeface="Apple SD Gothic Neo" panose="02000300000000000000" pitchFamily="2" charset="-127"/>
                </a:rPr>
                <a:t>4</a:t>
              </a:r>
            </a:p>
          </p:txBody>
        </p:sp>
      </p:grpSp>
      <p:grpSp>
        <p:nvGrpSpPr>
          <p:cNvPr id="502" name="타원 10"/>
          <p:cNvGrpSpPr/>
          <p:nvPr/>
        </p:nvGrpSpPr>
        <p:grpSpPr>
          <a:xfrm>
            <a:off x="6553198" y="3171107"/>
            <a:ext cx="362094" cy="372196"/>
            <a:chOff x="-1" y="0"/>
            <a:chExt cx="362092" cy="372194"/>
          </a:xfrm>
        </p:grpSpPr>
        <p:sp>
          <p:nvSpPr>
            <p:cNvPr id="500" name="원"/>
            <p:cNvSpPr/>
            <p:nvPr/>
          </p:nvSpPr>
          <p:spPr>
            <a:xfrm>
              <a:off x="-1" y="0"/>
              <a:ext cx="362092" cy="372194"/>
            </a:xfrm>
            <a:prstGeom prst="ellipse">
              <a:avLst/>
            </a:prstGeom>
            <a:solidFill>
              <a:srgbClr val="000000">
                <a:alpha val="6588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 dirty="0">
                <a:latin typeface="굴림" panose="020B0600000101010101" pitchFamily="50" charset="-127"/>
                <a:ea typeface="Apple SD Gothic Neo" panose="02000300000000000000" pitchFamily="2" charset="-127"/>
              </a:endParaRPr>
            </a:p>
          </p:txBody>
        </p:sp>
        <p:sp>
          <p:nvSpPr>
            <p:cNvPr id="501" name="1"/>
            <p:cNvSpPr txBox="1"/>
            <p:nvPr/>
          </p:nvSpPr>
          <p:spPr>
            <a:xfrm>
              <a:off x="98746" y="32210"/>
              <a:ext cx="164597" cy="307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</a:defRPr>
              </a:lvl1pPr>
            </a:lstStyle>
            <a:p>
              <a:r>
                <a:rPr dirty="0">
                  <a:latin typeface="굴림" panose="020B0600000101010101" pitchFamily="50" charset="-127"/>
                  <a:ea typeface="Apple SD Gothic Neo" panose="02000300000000000000" pitchFamily="2" charset="-127"/>
                </a:rPr>
                <a:t>1</a:t>
              </a:r>
            </a:p>
          </p:txBody>
        </p:sp>
      </p:grpSp>
      <p:grpSp>
        <p:nvGrpSpPr>
          <p:cNvPr id="505" name="타원 13"/>
          <p:cNvGrpSpPr/>
          <p:nvPr/>
        </p:nvGrpSpPr>
        <p:grpSpPr>
          <a:xfrm>
            <a:off x="6553198" y="6828707"/>
            <a:ext cx="362094" cy="372196"/>
            <a:chOff x="-1" y="0"/>
            <a:chExt cx="362092" cy="372194"/>
          </a:xfrm>
        </p:grpSpPr>
        <p:sp>
          <p:nvSpPr>
            <p:cNvPr id="503" name="원"/>
            <p:cNvSpPr/>
            <p:nvPr/>
          </p:nvSpPr>
          <p:spPr>
            <a:xfrm>
              <a:off x="-1" y="0"/>
              <a:ext cx="362092" cy="372194"/>
            </a:xfrm>
            <a:prstGeom prst="ellipse">
              <a:avLst/>
            </a:prstGeom>
            <a:solidFill>
              <a:srgbClr val="000000">
                <a:alpha val="6588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 dirty="0">
                <a:latin typeface="굴림" panose="020B0600000101010101" pitchFamily="50" charset="-127"/>
                <a:ea typeface="Apple SD Gothic Neo" panose="02000300000000000000" pitchFamily="2" charset="-127"/>
              </a:endParaRPr>
            </a:p>
          </p:txBody>
        </p:sp>
        <p:sp>
          <p:nvSpPr>
            <p:cNvPr id="504" name="6"/>
            <p:cNvSpPr txBox="1"/>
            <p:nvPr/>
          </p:nvSpPr>
          <p:spPr>
            <a:xfrm>
              <a:off x="98746" y="32210"/>
              <a:ext cx="164597" cy="307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</a:defRPr>
              </a:lvl1pPr>
            </a:lstStyle>
            <a:p>
              <a:r>
                <a:rPr dirty="0">
                  <a:latin typeface="굴림" panose="020B0600000101010101" pitchFamily="50" charset="-127"/>
                  <a:ea typeface="Apple SD Gothic Neo" panose="02000300000000000000" pitchFamily="2" charset="-127"/>
                </a:rPr>
                <a:t>6</a:t>
              </a:r>
            </a:p>
          </p:txBody>
        </p:sp>
      </p:grpSp>
      <p:grpSp>
        <p:nvGrpSpPr>
          <p:cNvPr id="508" name="타원 14"/>
          <p:cNvGrpSpPr/>
          <p:nvPr/>
        </p:nvGrpSpPr>
        <p:grpSpPr>
          <a:xfrm>
            <a:off x="6553198" y="7666907"/>
            <a:ext cx="362094" cy="372196"/>
            <a:chOff x="-1" y="0"/>
            <a:chExt cx="362092" cy="372194"/>
          </a:xfrm>
        </p:grpSpPr>
        <p:sp>
          <p:nvSpPr>
            <p:cNvPr id="506" name="원"/>
            <p:cNvSpPr/>
            <p:nvPr/>
          </p:nvSpPr>
          <p:spPr>
            <a:xfrm>
              <a:off x="-1" y="0"/>
              <a:ext cx="362092" cy="372194"/>
            </a:xfrm>
            <a:prstGeom prst="ellipse">
              <a:avLst/>
            </a:prstGeom>
            <a:solidFill>
              <a:srgbClr val="000000">
                <a:alpha val="6588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 dirty="0">
                <a:latin typeface="굴림" panose="020B0600000101010101" pitchFamily="50" charset="-127"/>
                <a:ea typeface="Apple SD Gothic Neo" panose="02000300000000000000" pitchFamily="2" charset="-127"/>
              </a:endParaRPr>
            </a:p>
          </p:txBody>
        </p:sp>
        <p:sp>
          <p:nvSpPr>
            <p:cNvPr id="507" name="7"/>
            <p:cNvSpPr txBox="1"/>
            <p:nvPr/>
          </p:nvSpPr>
          <p:spPr>
            <a:xfrm>
              <a:off x="98746" y="32210"/>
              <a:ext cx="164597" cy="307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</a:defRPr>
              </a:lvl1pPr>
            </a:lstStyle>
            <a:p>
              <a:r>
                <a:rPr dirty="0">
                  <a:latin typeface="굴림" panose="020B0600000101010101" pitchFamily="50" charset="-127"/>
                  <a:ea typeface="Apple SD Gothic Neo" panose="02000300000000000000" pitchFamily="2" charset="-127"/>
                </a:rPr>
                <a:t>7</a:t>
              </a:r>
            </a:p>
          </p:txBody>
        </p:sp>
      </p:grpSp>
      <p:grpSp>
        <p:nvGrpSpPr>
          <p:cNvPr id="511" name="타원 15"/>
          <p:cNvGrpSpPr/>
          <p:nvPr/>
        </p:nvGrpSpPr>
        <p:grpSpPr>
          <a:xfrm>
            <a:off x="6553198" y="3963982"/>
            <a:ext cx="362094" cy="372196"/>
            <a:chOff x="-1" y="0"/>
            <a:chExt cx="362092" cy="372194"/>
          </a:xfrm>
        </p:grpSpPr>
        <p:sp>
          <p:nvSpPr>
            <p:cNvPr id="509" name="원"/>
            <p:cNvSpPr/>
            <p:nvPr/>
          </p:nvSpPr>
          <p:spPr>
            <a:xfrm>
              <a:off x="-1" y="0"/>
              <a:ext cx="362092" cy="372194"/>
            </a:xfrm>
            <a:prstGeom prst="ellipse">
              <a:avLst/>
            </a:prstGeom>
            <a:solidFill>
              <a:srgbClr val="000000">
                <a:alpha val="6588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 dirty="0">
                <a:latin typeface="굴림" panose="020B0600000101010101" pitchFamily="50" charset="-127"/>
                <a:ea typeface="Apple SD Gothic Neo" panose="02000300000000000000" pitchFamily="2" charset="-127"/>
              </a:endParaRPr>
            </a:p>
          </p:txBody>
        </p:sp>
        <p:sp>
          <p:nvSpPr>
            <p:cNvPr id="510" name="2"/>
            <p:cNvSpPr txBox="1"/>
            <p:nvPr/>
          </p:nvSpPr>
          <p:spPr>
            <a:xfrm>
              <a:off x="98746" y="32210"/>
              <a:ext cx="164597" cy="307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</a:defRPr>
              </a:lvl1pPr>
            </a:lstStyle>
            <a:p>
              <a:r>
                <a:rPr dirty="0">
                  <a:latin typeface="굴림" panose="020B0600000101010101" pitchFamily="50" charset="-127"/>
                  <a:ea typeface="Apple SD Gothic Neo" panose="02000300000000000000" pitchFamily="2" charset="-127"/>
                </a:rPr>
                <a:t>2</a:t>
              </a:r>
            </a:p>
          </p:txBody>
        </p:sp>
      </p:grpSp>
      <p:grpSp>
        <p:nvGrpSpPr>
          <p:cNvPr id="514" name="타원 16"/>
          <p:cNvGrpSpPr/>
          <p:nvPr/>
        </p:nvGrpSpPr>
        <p:grpSpPr>
          <a:xfrm>
            <a:off x="6553198" y="6286500"/>
            <a:ext cx="362094" cy="372195"/>
            <a:chOff x="-1" y="0"/>
            <a:chExt cx="362092" cy="372194"/>
          </a:xfrm>
        </p:grpSpPr>
        <p:sp>
          <p:nvSpPr>
            <p:cNvPr id="512" name="원"/>
            <p:cNvSpPr/>
            <p:nvPr/>
          </p:nvSpPr>
          <p:spPr>
            <a:xfrm>
              <a:off x="-1" y="0"/>
              <a:ext cx="362092" cy="372194"/>
            </a:xfrm>
            <a:prstGeom prst="ellipse">
              <a:avLst/>
            </a:prstGeom>
            <a:solidFill>
              <a:srgbClr val="000000">
                <a:alpha val="6588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 dirty="0">
                <a:latin typeface="굴림" panose="020B0600000101010101" pitchFamily="50" charset="-127"/>
                <a:ea typeface="Apple SD Gothic Neo" panose="02000300000000000000" pitchFamily="2" charset="-127"/>
              </a:endParaRPr>
            </a:p>
          </p:txBody>
        </p:sp>
        <p:sp>
          <p:nvSpPr>
            <p:cNvPr id="513" name="5"/>
            <p:cNvSpPr txBox="1"/>
            <p:nvPr/>
          </p:nvSpPr>
          <p:spPr>
            <a:xfrm>
              <a:off x="98746" y="32210"/>
              <a:ext cx="164597" cy="3077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</a:defRPr>
              </a:lvl1pPr>
            </a:lstStyle>
            <a:p>
              <a:r>
                <a:rPr dirty="0">
                  <a:latin typeface="굴림" panose="020B0600000101010101" pitchFamily="50" charset="-127"/>
                  <a:ea typeface="Apple SD Gothic Neo" panose="02000300000000000000" pitchFamily="2" charset="-127"/>
                </a:rPr>
                <a:t>5</a:t>
              </a:r>
            </a:p>
          </p:txBody>
        </p:sp>
      </p:grpSp>
      <p:grpSp>
        <p:nvGrpSpPr>
          <p:cNvPr id="517" name="타원 20"/>
          <p:cNvGrpSpPr/>
          <p:nvPr/>
        </p:nvGrpSpPr>
        <p:grpSpPr>
          <a:xfrm>
            <a:off x="6191109" y="8160563"/>
            <a:ext cx="362093" cy="372196"/>
            <a:chOff x="-1" y="0"/>
            <a:chExt cx="362092" cy="372194"/>
          </a:xfrm>
        </p:grpSpPr>
        <p:sp>
          <p:nvSpPr>
            <p:cNvPr id="515" name="원"/>
            <p:cNvSpPr/>
            <p:nvPr/>
          </p:nvSpPr>
          <p:spPr>
            <a:xfrm>
              <a:off x="-1" y="0"/>
              <a:ext cx="362092" cy="372194"/>
            </a:xfrm>
            <a:prstGeom prst="ellipse">
              <a:avLst/>
            </a:prstGeom>
            <a:solidFill>
              <a:srgbClr val="000000">
                <a:alpha val="6588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 dirty="0">
                <a:latin typeface="굴림" panose="020B0600000101010101" pitchFamily="50" charset="-127"/>
                <a:ea typeface="Apple SD Gothic Neo" panose="02000300000000000000" pitchFamily="2" charset="-127"/>
              </a:endParaRPr>
            </a:p>
          </p:txBody>
        </p:sp>
        <p:sp>
          <p:nvSpPr>
            <p:cNvPr id="516" name="8"/>
            <p:cNvSpPr txBox="1"/>
            <p:nvPr/>
          </p:nvSpPr>
          <p:spPr>
            <a:xfrm>
              <a:off x="98746" y="32210"/>
              <a:ext cx="164597" cy="307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</a:defRPr>
              </a:lvl1pPr>
            </a:lstStyle>
            <a:p>
              <a:r>
                <a:rPr dirty="0">
                  <a:latin typeface="굴림" panose="020B0600000101010101" pitchFamily="50" charset="-127"/>
                  <a:ea typeface="Apple SD Gothic Neo" panose="02000300000000000000" pitchFamily="2" charset="-127"/>
                </a:rPr>
                <a:t>8</a:t>
              </a:r>
            </a:p>
          </p:txBody>
        </p:sp>
      </p:grp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3" name="그룹 12"/>
          <p:cNvGrpSpPr/>
          <p:nvPr/>
        </p:nvGrpSpPr>
        <p:grpSpPr>
          <a:xfrm>
            <a:off x="1185672" y="2120356"/>
            <a:ext cx="7696201" cy="7698524"/>
            <a:chOff x="0" y="0"/>
            <a:chExt cx="7696200" cy="7698523"/>
          </a:xfrm>
          <a:effectLst>
            <a:outerShdw blurRad="273307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521" name="그림 9" descr="그림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7696200" cy="396341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22" name="그림 11" descr="그림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3963417"/>
              <a:ext cx="7696200" cy="373510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524" name="Freeform 2"/>
          <p:cNvSpPr/>
          <p:nvPr/>
        </p:nvSpPr>
        <p:spPr>
          <a:xfrm>
            <a:off x="0" y="-180827"/>
            <a:ext cx="18288000" cy="1919802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525" name="TextBox 3"/>
          <p:cNvSpPr txBox="1"/>
          <p:nvPr/>
        </p:nvSpPr>
        <p:spPr>
          <a:xfrm>
            <a:off x="13454346" y="587864"/>
            <a:ext cx="3881155" cy="3563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r">
              <a:lnSpc>
                <a:spcPts val="3000"/>
              </a:lnSpc>
              <a:defRPr sz="2200">
                <a:solidFill>
                  <a:srgbClr val="FFFFFF"/>
                </a:solidFill>
                <a:latin typeface="Nanum Square"/>
                <a:ea typeface="Nanum Square"/>
                <a:cs typeface="Nanum Square"/>
                <a:sym typeface="Nanum Square"/>
              </a:defRPr>
            </a:lvl1pPr>
          </a:lstStyle>
          <a:p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프로젝트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설계</a:t>
            </a:r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526" name="TextBox 4"/>
          <p:cNvSpPr txBox="1"/>
          <p:nvPr/>
        </p:nvSpPr>
        <p:spPr>
          <a:xfrm>
            <a:off x="952499" y="360851"/>
            <a:ext cx="7929373" cy="6707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ts val="5800"/>
              </a:lnSpc>
              <a:defRPr sz="4200" spc="-58">
                <a:solidFill>
                  <a:srgbClr val="FFFFFF"/>
                </a:solidFill>
                <a:latin typeface="Nanum Square"/>
                <a:ea typeface="Nanum Square"/>
                <a:cs typeface="Nanum Square"/>
                <a:sym typeface="Nanum Square"/>
              </a:defRPr>
            </a:pP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화면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설계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–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상품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리스트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페이지</a:t>
            </a:r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graphicFrame>
        <p:nvGraphicFramePr>
          <p:cNvPr id="527" name="표 24"/>
          <p:cNvGraphicFramePr/>
          <p:nvPr>
            <p:extLst>
              <p:ext uri="{D42A27DB-BD31-4B8C-83A1-F6EECF244321}">
                <p14:modId xmlns:p14="http://schemas.microsoft.com/office/powerpoint/2010/main" val="2605383412"/>
              </p:ext>
            </p:extLst>
          </p:nvPr>
        </p:nvGraphicFramePr>
        <p:xfrm>
          <a:off x="9406128" y="3279775"/>
          <a:ext cx="7929372" cy="6300236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8329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964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8556">
                <a:tc>
                  <a:txBody>
                    <a:bodyPr/>
                    <a:lstStyle/>
                    <a:p>
                      <a:pPr algn="ctr">
                        <a:defRPr sz="1400"/>
                      </a:pP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번호</a:t>
                      </a:r>
                      <a:endParaRPr sz="1600" b="0" i="0" dirty="0">
                        <a:latin typeface="굴림" panose="020B0600000101010101" pitchFamily="50" charset="-127"/>
                        <a:ea typeface="Apple SD Gothic Neo" panose="02000300000000000000" pitchFamily="2" charset="-127"/>
                        <a:cs typeface="+mj-cs"/>
                        <a:sym typeface="Helvetica"/>
                      </a:endParaRPr>
                    </a:p>
                  </a:txBody>
                  <a:tcPr marL="45720" marR="45720" anchor="ctr" horzOverflow="overflow">
                    <a:lnL w="12700">
                      <a:solidFill>
                        <a:srgbClr val="D9D9D9"/>
                      </a:solidFill>
                    </a:lnL>
                    <a:lnR w="12700">
                      <a:solidFill>
                        <a:srgbClr val="D9D9D9"/>
                      </a:solidFill>
                    </a:lnR>
                    <a:lnT w="12700">
                      <a:solidFill>
                        <a:srgbClr val="D9D9D9"/>
                      </a:solidFill>
                    </a:lnT>
                    <a:lnB w="12700">
                      <a:solidFill>
                        <a:srgbClr val="D9D9D9"/>
                      </a:solidFill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/>
                      </a:pP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기능</a:t>
                      </a:r>
                      <a:endParaRPr sz="1600" b="0" i="0" dirty="0">
                        <a:latin typeface="굴림" panose="020B0600000101010101" pitchFamily="50" charset="-127"/>
                        <a:ea typeface="Apple SD Gothic Neo" panose="02000300000000000000" pitchFamily="2" charset="-127"/>
                        <a:cs typeface="+mj-cs"/>
                        <a:sym typeface="Helvetica"/>
                      </a:endParaRPr>
                    </a:p>
                  </a:txBody>
                  <a:tcPr marL="45720" marR="45720" anchor="ctr" horzOverflow="overflow">
                    <a:lnL w="12700">
                      <a:solidFill>
                        <a:srgbClr val="D9D9D9"/>
                      </a:solidFill>
                    </a:lnL>
                    <a:lnR w="12700">
                      <a:solidFill>
                        <a:srgbClr val="D9D9D9"/>
                      </a:solidFill>
                    </a:lnR>
                    <a:lnT w="12700">
                      <a:solidFill>
                        <a:srgbClr val="D9D9D9"/>
                      </a:solidFill>
                    </a:lnT>
                    <a:lnB w="12700">
                      <a:solidFill>
                        <a:srgbClr val="D9D9D9"/>
                      </a:solidFill>
                    </a:lnB>
                    <a:solidFill>
                      <a:schemeClr val="accent5">
                        <a:alpha val="69804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821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9D9D9"/>
                      </a:solidFill>
                    </a:lnL>
                    <a:lnR w="12700">
                      <a:solidFill>
                        <a:srgbClr val="D9D9D9"/>
                      </a:solidFill>
                    </a:lnR>
                    <a:lnT w="12700">
                      <a:solidFill>
                        <a:srgbClr val="D9D9D9"/>
                      </a:solidFill>
                    </a:lnT>
                    <a:lnB w="12700">
                      <a:solidFill>
                        <a:srgbClr val="D9D9D9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[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상품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카테고리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필터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및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결과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내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재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검색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]</a:t>
                      </a:r>
                    </a:p>
                    <a:p>
                      <a:pPr algn="l">
                        <a:defRPr sz="1400"/>
                      </a:pP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상품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관련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카테고리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필터로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카테고리별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상품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조회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가능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.</a:t>
                      </a:r>
                    </a:p>
                    <a:p>
                      <a:pPr algn="l">
                        <a:defRPr sz="1400"/>
                      </a:pP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전체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상품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목록일때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필터에는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최상위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카테고리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필터이며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,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최상위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카테고리에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해당하는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상품리스트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페이지에서는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하위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카테고리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필터로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변경됨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.</a:t>
                      </a:r>
                    </a:p>
                    <a:p>
                      <a:pPr algn="l">
                        <a:defRPr sz="1400"/>
                      </a:pP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Select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box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에서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상품명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,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상품아이디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,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업체명을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골라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해당하는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상품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검색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가능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.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D9D9D9"/>
                      </a:solidFill>
                    </a:lnL>
                    <a:lnR w="12700">
                      <a:solidFill>
                        <a:srgbClr val="D9D9D9"/>
                      </a:solidFill>
                    </a:lnR>
                    <a:lnT w="12700">
                      <a:solidFill>
                        <a:srgbClr val="D9D9D9"/>
                      </a:solidFill>
                    </a:lnT>
                    <a:lnB w="12700">
                      <a:solidFill>
                        <a:srgbClr val="D9D9D9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821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9D9D9"/>
                      </a:solidFill>
                    </a:lnL>
                    <a:lnR w="12700">
                      <a:solidFill>
                        <a:srgbClr val="D9D9D9"/>
                      </a:solidFill>
                    </a:lnR>
                    <a:lnT w="12700">
                      <a:solidFill>
                        <a:srgbClr val="D9D9D9"/>
                      </a:solidFill>
                    </a:lnT>
                    <a:lnB w="12700">
                      <a:solidFill>
                        <a:srgbClr val="D9D9D9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[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정렬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]</a:t>
                      </a:r>
                    </a:p>
                    <a:p>
                      <a:pPr algn="l">
                        <a:defRPr sz="1400"/>
                      </a:pP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다양한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기준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(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가격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,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좋아요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,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가나다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,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최신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,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평점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순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등등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)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을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기준으로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상품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정렬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가능</a:t>
                      </a:r>
                      <a:endParaRPr sz="1600" b="0" i="0" dirty="0">
                        <a:latin typeface="굴림" panose="020B0600000101010101" pitchFamily="50" charset="-127"/>
                        <a:ea typeface="Apple SD Gothic Neo" panose="02000300000000000000" pitchFamily="2" charset="-127"/>
                        <a:cs typeface="+mj-cs"/>
                        <a:sym typeface="Helvetica"/>
                      </a:endParaRPr>
                    </a:p>
                  </a:txBody>
                  <a:tcPr marL="45720" marR="45720" horzOverflow="overflow">
                    <a:lnL w="12700">
                      <a:solidFill>
                        <a:srgbClr val="D9D9D9"/>
                      </a:solidFill>
                    </a:lnL>
                    <a:lnR w="12700">
                      <a:solidFill>
                        <a:srgbClr val="D9D9D9"/>
                      </a:solidFill>
                    </a:lnR>
                    <a:lnT w="12700">
                      <a:solidFill>
                        <a:srgbClr val="D9D9D9"/>
                      </a:solidFill>
                    </a:lnT>
                    <a:lnB w="12700">
                      <a:solidFill>
                        <a:srgbClr val="D9D9D9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00514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9D9D9"/>
                      </a:solidFill>
                    </a:lnL>
                    <a:lnR w="12700">
                      <a:solidFill>
                        <a:srgbClr val="D9D9D9"/>
                      </a:solidFill>
                    </a:lnR>
                    <a:lnT w="12700">
                      <a:solidFill>
                        <a:srgbClr val="D9D9D9"/>
                      </a:solidFill>
                    </a:lnT>
                    <a:lnB w="12700">
                      <a:solidFill>
                        <a:srgbClr val="D9D9D9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[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상품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정보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카드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]</a:t>
                      </a:r>
                    </a:p>
                    <a:p>
                      <a:pPr algn="l">
                        <a:defRPr sz="1400"/>
                      </a:pP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상품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이미지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,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이름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,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가격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등의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핵심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정보를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시각적으로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제공하며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,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평균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평점과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좋아요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수를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함께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표시하여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사용자에게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상품의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신뢰도와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인기도를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직관적으로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전달</a:t>
                      </a:r>
                      <a:endParaRPr sz="1600" b="0" i="0" dirty="0">
                        <a:latin typeface="굴림" panose="020B0600000101010101" pitchFamily="50" charset="-127"/>
                        <a:ea typeface="Apple SD Gothic Neo" panose="02000300000000000000" pitchFamily="2" charset="-127"/>
                        <a:cs typeface="+mj-cs"/>
                        <a:sym typeface="Helvetica"/>
                      </a:endParaRPr>
                    </a:p>
                  </a:txBody>
                  <a:tcPr marL="45720" marR="45720" horzOverflow="overflow">
                    <a:lnL w="12700">
                      <a:solidFill>
                        <a:srgbClr val="D9D9D9"/>
                      </a:solidFill>
                    </a:lnL>
                    <a:lnR w="12700">
                      <a:solidFill>
                        <a:srgbClr val="D9D9D9"/>
                      </a:solidFill>
                    </a:lnR>
                    <a:lnT w="12700">
                      <a:solidFill>
                        <a:srgbClr val="D9D9D9"/>
                      </a:solidFill>
                    </a:lnT>
                    <a:lnB w="12700">
                      <a:solidFill>
                        <a:srgbClr val="D9D9D9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382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9D9D9"/>
                      </a:solidFill>
                    </a:lnL>
                    <a:lnR w="12700">
                      <a:solidFill>
                        <a:srgbClr val="D9D9D9"/>
                      </a:solidFill>
                    </a:lnR>
                    <a:lnT w="12700">
                      <a:solidFill>
                        <a:srgbClr val="D9D9D9"/>
                      </a:solidFill>
                    </a:lnT>
                    <a:lnB w="12700">
                      <a:solidFill>
                        <a:srgbClr val="D9D9D9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[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상품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좋아요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버튼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]</a:t>
                      </a:r>
                    </a:p>
                    <a:p>
                      <a:pPr algn="l">
                        <a:defRPr sz="1400"/>
                      </a:pP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상품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정보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카드의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오른쪽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상단에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상품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좋아요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버튼을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두어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상품리스트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화면에서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구매자가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쉽게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좋아요를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눌러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상품을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찜할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수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있도록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구현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.</a:t>
                      </a:r>
                    </a:p>
                    <a:p>
                      <a:pPr algn="l">
                        <a:defRPr sz="1400"/>
                      </a:pP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사용자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유형이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구매자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일때만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상품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좋아요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버튼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보임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.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D9D9D9"/>
                      </a:solidFill>
                    </a:lnL>
                    <a:lnR w="12700">
                      <a:solidFill>
                        <a:srgbClr val="D9D9D9"/>
                      </a:solidFill>
                    </a:lnR>
                    <a:lnT w="12700">
                      <a:solidFill>
                        <a:srgbClr val="D9D9D9"/>
                      </a:solidFill>
                    </a:lnT>
                    <a:lnB w="12700">
                      <a:solidFill>
                        <a:srgbClr val="D9D9D9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5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9D9D9"/>
                      </a:solidFill>
                    </a:lnL>
                    <a:lnR w="12700">
                      <a:solidFill>
                        <a:srgbClr val="D9D9D9"/>
                      </a:solidFill>
                    </a:lnR>
                    <a:lnT w="12700">
                      <a:solidFill>
                        <a:srgbClr val="D9D9D9"/>
                      </a:solidFill>
                    </a:lnT>
                    <a:lnB w="12700">
                      <a:solidFill>
                        <a:srgbClr val="D9D9D9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[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페이지네이션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]</a:t>
                      </a:r>
                    </a:p>
                    <a:p>
                      <a:pPr algn="l">
                        <a:defRPr sz="1400"/>
                      </a:pP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한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페이지에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8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개의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상품을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표시하며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,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초과되는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경우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다음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페이지에서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조회할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수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있도록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구현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.</a:t>
                      </a:r>
                      <a:b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</a:b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UX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를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고려해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현재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보고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있는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페이지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번호가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페이지네이션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버튼의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중앙에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위치하도록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설계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.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D9D9D9"/>
                      </a:solidFill>
                    </a:lnL>
                    <a:lnR w="12700">
                      <a:solidFill>
                        <a:srgbClr val="D9D9D9"/>
                      </a:solidFill>
                    </a:lnR>
                    <a:lnT w="12700">
                      <a:solidFill>
                        <a:srgbClr val="D9D9D9"/>
                      </a:solidFill>
                    </a:lnT>
                    <a:lnB w="12700">
                      <a:solidFill>
                        <a:srgbClr val="D9D9D9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530" name="타원 6"/>
          <p:cNvGrpSpPr/>
          <p:nvPr/>
        </p:nvGrpSpPr>
        <p:grpSpPr>
          <a:xfrm>
            <a:off x="1371598" y="5516295"/>
            <a:ext cx="362094" cy="372196"/>
            <a:chOff x="-1" y="0"/>
            <a:chExt cx="362092" cy="372194"/>
          </a:xfrm>
        </p:grpSpPr>
        <p:sp>
          <p:nvSpPr>
            <p:cNvPr id="528" name="원"/>
            <p:cNvSpPr/>
            <p:nvPr/>
          </p:nvSpPr>
          <p:spPr>
            <a:xfrm>
              <a:off x="-1" y="0"/>
              <a:ext cx="362092" cy="372194"/>
            </a:xfrm>
            <a:prstGeom prst="ellipse">
              <a:avLst/>
            </a:prstGeom>
            <a:solidFill>
              <a:srgbClr val="000000">
                <a:alpha val="6588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 dirty="0">
                <a:latin typeface="굴림" panose="020B0600000101010101" pitchFamily="50" charset="-127"/>
                <a:ea typeface="Apple SD Gothic Neo" panose="02000300000000000000" pitchFamily="2" charset="-127"/>
              </a:endParaRPr>
            </a:p>
          </p:txBody>
        </p:sp>
        <p:sp>
          <p:nvSpPr>
            <p:cNvPr id="529" name="3"/>
            <p:cNvSpPr txBox="1"/>
            <p:nvPr/>
          </p:nvSpPr>
          <p:spPr>
            <a:xfrm>
              <a:off x="98746" y="32210"/>
              <a:ext cx="164597" cy="307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</a:defRPr>
              </a:lvl1pPr>
            </a:lstStyle>
            <a:p>
              <a:r>
                <a:rPr dirty="0">
                  <a:latin typeface="굴림" panose="020B0600000101010101" pitchFamily="50" charset="-127"/>
                  <a:ea typeface="Apple SD Gothic Neo" panose="02000300000000000000" pitchFamily="2" charset="-127"/>
                </a:rPr>
                <a:t>3</a:t>
              </a:r>
            </a:p>
          </p:txBody>
        </p:sp>
      </p:grpSp>
      <p:grpSp>
        <p:nvGrpSpPr>
          <p:cNvPr id="533" name="타원 7"/>
          <p:cNvGrpSpPr/>
          <p:nvPr/>
        </p:nvGrpSpPr>
        <p:grpSpPr>
          <a:xfrm>
            <a:off x="3047998" y="5969618"/>
            <a:ext cx="362094" cy="372196"/>
            <a:chOff x="-1" y="0"/>
            <a:chExt cx="362092" cy="372194"/>
          </a:xfrm>
        </p:grpSpPr>
        <p:sp>
          <p:nvSpPr>
            <p:cNvPr id="531" name="원"/>
            <p:cNvSpPr/>
            <p:nvPr/>
          </p:nvSpPr>
          <p:spPr>
            <a:xfrm>
              <a:off x="-1" y="0"/>
              <a:ext cx="362092" cy="372194"/>
            </a:xfrm>
            <a:prstGeom prst="ellipse">
              <a:avLst/>
            </a:prstGeom>
            <a:solidFill>
              <a:srgbClr val="000000">
                <a:alpha val="6588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 dirty="0">
                <a:latin typeface="굴림" panose="020B0600000101010101" pitchFamily="50" charset="-127"/>
                <a:ea typeface="Apple SD Gothic Neo" panose="02000300000000000000" pitchFamily="2" charset="-127"/>
              </a:endParaRPr>
            </a:p>
          </p:txBody>
        </p:sp>
        <p:sp>
          <p:nvSpPr>
            <p:cNvPr id="532" name="4"/>
            <p:cNvSpPr txBox="1"/>
            <p:nvPr/>
          </p:nvSpPr>
          <p:spPr>
            <a:xfrm>
              <a:off x="98746" y="32210"/>
              <a:ext cx="164597" cy="307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</a:defRPr>
              </a:lvl1pPr>
            </a:lstStyle>
            <a:p>
              <a:r>
                <a:rPr dirty="0">
                  <a:latin typeface="굴림" panose="020B0600000101010101" pitchFamily="50" charset="-127"/>
                  <a:ea typeface="Apple SD Gothic Neo" panose="02000300000000000000" pitchFamily="2" charset="-127"/>
                </a:rPr>
                <a:t>4</a:t>
              </a:r>
            </a:p>
          </p:txBody>
        </p:sp>
      </p:grpSp>
      <p:grpSp>
        <p:nvGrpSpPr>
          <p:cNvPr id="536" name="타원 10"/>
          <p:cNvGrpSpPr/>
          <p:nvPr/>
        </p:nvGrpSpPr>
        <p:grpSpPr>
          <a:xfrm>
            <a:off x="2057398" y="3048237"/>
            <a:ext cx="362094" cy="372195"/>
            <a:chOff x="-1" y="0"/>
            <a:chExt cx="362092" cy="372194"/>
          </a:xfrm>
        </p:grpSpPr>
        <p:sp>
          <p:nvSpPr>
            <p:cNvPr id="534" name="원"/>
            <p:cNvSpPr/>
            <p:nvPr/>
          </p:nvSpPr>
          <p:spPr>
            <a:xfrm>
              <a:off x="-1" y="0"/>
              <a:ext cx="362092" cy="372194"/>
            </a:xfrm>
            <a:prstGeom prst="ellipse">
              <a:avLst/>
            </a:prstGeom>
            <a:solidFill>
              <a:srgbClr val="000000">
                <a:alpha val="6588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 dirty="0">
                <a:latin typeface="굴림" panose="020B0600000101010101" pitchFamily="50" charset="-127"/>
                <a:ea typeface="Apple SD Gothic Neo" panose="02000300000000000000" pitchFamily="2" charset="-127"/>
              </a:endParaRPr>
            </a:p>
          </p:txBody>
        </p:sp>
        <p:sp>
          <p:nvSpPr>
            <p:cNvPr id="535" name="1"/>
            <p:cNvSpPr txBox="1"/>
            <p:nvPr/>
          </p:nvSpPr>
          <p:spPr>
            <a:xfrm>
              <a:off x="98746" y="32210"/>
              <a:ext cx="164597" cy="3077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</a:defRPr>
              </a:lvl1pPr>
            </a:lstStyle>
            <a:p>
              <a:r>
                <a:rPr dirty="0">
                  <a:latin typeface="굴림" panose="020B0600000101010101" pitchFamily="50" charset="-127"/>
                  <a:ea typeface="Apple SD Gothic Neo" panose="02000300000000000000" pitchFamily="2" charset="-127"/>
                </a:rPr>
                <a:t>1</a:t>
              </a:r>
            </a:p>
          </p:txBody>
        </p:sp>
      </p:grpSp>
      <p:grpSp>
        <p:nvGrpSpPr>
          <p:cNvPr id="539" name="타원 15"/>
          <p:cNvGrpSpPr/>
          <p:nvPr/>
        </p:nvGrpSpPr>
        <p:grpSpPr>
          <a:xfrm>
            <a:off x="6577288" y="3713252"/>
            <a:ext cx="362093" cy="372196"/>
            <a:chOff x="-1" y="0"/>
            <a:chExt cx="362092" cy="372194"/>
          </a:xfrm>
        </p:grpSpPr>
        <p:sp>
          <p:nvSpPr>
            <p:cNvPr id="537" name="원"/>
            <p:cNvSpPr/>
            <p:nvPr/>
          </p:nvSpPr>
          <p:spPr>
            <a:xfrm>
              <a:off x="-1" y="0"/>
              <a:ext cx="362092" cy="372194"/>
            </a:xfrm>
            <a:prstGeom prst="ellipse">
              <a:avLst/>
            </a:prstGeom>
            <a:solidFill>
              <a:srgbClr val="000000">
                <a:alpha val="6588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 dirty="0">
                <a:latin typeface="굴림" panose="020B0600000101010101" pitchFamily="50" charset="-127"/>
                <a:ea typeface="Apple SD Gothic Neo" panose="02000300000000000000" pitchFamily="2" charset="-127"/>
              </a:endParaRPr>
            </a:p>
          </p:txBody>
        </p:sp>
        <p:sp>
          <p:nvSpPr>
            <p:cNvPr id="538" name="2"/>
            <p:cNvSpPr txBox="1"/>
            <p:nvPr/>
          </p:nvSpPr>
          <p:spPr>
            <a:xfrm>
              <a:off x="98746" y="32210"/>
              <a:ext cx="164597" cy="307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</a:defRPr>
              </a:lvl1pPr>
            </a:lstStyle>
            <a:p>
              <a:r>
                <a:rPr dirty="0">
                  <a:latin typeface="굴림" panose="020B0600000101010101" pitchFamily="50" charset="-127"/>
                  <a:ea typeface="Apple SD Gothic Neo" panose="02000300000000000000" pitchFamily="2" charset="-127"/>
                </a:rPr>
                <a:t>2</a:t>
              </a:r>
            </a:p>
          </p:txBody>
        </p:sp>
      </p:grpSp>
      <p:grpSp>
        <p:nvGrpSpPr>
          <p:cNvPr id="542" name="타원 16"/>
          <p:cNvGrpSpPr/>
          <p:nvPr/>
        </p:nvGrpSpPr>
        <p:grpSpPr>
          <a:xfrm>
            <a:off x="3657598" y="8198704"/>
            <a:ext cx="362094" cy="372196"/>
            <a:chOff x="-1" y="0"/>
            <a:chExt cx="362092" cy="372194"/>
          </a:xfrm>
        </p:grpSpPr>
        <p:sp>
          <p:nvSpPr>
            <p:cNvPr id="540" name="원"/>
            <p:cNvSpPr/>
            <p:nvPr/>
          </p:nvSpPr>
          <p:spPr>
            <a:xfrm>
              <a:off x="-1" y="0"/>
              <a:ext cx="362092" cy="372194"/>
            </a:xfrm>
            <a:prstGeom prst="ellipse">
              <a:avLst/>
            </a:prstGeom>
            <a:solidFill>
              <a:srgbClr val="000000">
                <a:alpha val="6588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 dirty="0">
                <a:latin typeface="굴림" panose="020B0600000101010101" pitchFamily="50" charset="-127"/>
                <a:ea typeface="Apple SD Gothic Neo" panose="02000300000000000000" pitchFamily="2" charset="-127"/>
              </a:endParaRPr>
            </a:p>
          </p:txBody>
        </p:sp>
        <p:sp>
          <p:nvSpPr>
            <p:cNvPr id="541" name="5"/>
            <p:cNvSpPr txBox="1"/>
            <p:nvPr/>
          </p:nvSpPr>
          <p:spPr>
            <a:xfrm>
              <a:off x="98746" y="32210"/>
              <a:ext cx="164597" cy="307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</a:defRPr>
              </a:lvl1pPr>
            </a:lstStyle>
            <a:p>
              <a:r>
                <a:rPr dirty="0">
                  <a:latin typeface="굴림" panose="020B0600000101010101" pitchFamily="50" charset="-127"/>
                  <a:ea typeface="Apple SD Gothic Neo" panose="02000300000000000000" pitchFamily="2" charset="-127"/>
                </a:rPr>
                <a:t>5</a:t>
              </a:r>
            </a:p>
          </p:txBody>
        </p:sp>
      </p:grp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0" name="그룹 28"/>
          <p:cNvGrpSpPr/>
          <p:nvPr/>
        </p:nvGrpSpPr>
        <p:grpSpPr>
          <a:xfrm>
            <a:off x="1282148" y="1905824"/>
            <a:ext cx="6761019" cy="8190677"/>
            <a:chOff x="0" y="0"/>
            <a:chExt cx="6761018" cy="8190675"/>
          </a:xfrm>
          <a:effectLst>
            <a:outerShdw blurRad="339976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546" name="그림 26" descr="그림 2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3664037"/>
              <a:ext cx="6761019" cy="170134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549" name="그룹 14"/>
            <p:cNvGrpSpPr/>
            <p:nvPr/>
          </p:nvGrpSpPr>
          <p:grpSpPr>
            <a:xfrm>
              <a:off x="0" y="-1"/>
              <a:ext cx="6761019" cy="8190677"/>
              <a:chOff x="0" y="0"/>
              <a:chExt cx="6761018" cy="8190675"/>
            </a:xfrm>
          </p:grpSpPr>
          <p:pic>
            <p:nvPicPr>
              <p:cNvPr id="547" name="그림 4" descr="그림 4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0" y="-1"/>
                <a:ext cx="6761019" cy="368153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548" name="그림 5" descr="그림 5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0" y="5328170"/>
                <a:ext cx="6761019" cy="286250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sp>
        <p:nvSpPr>
          <p:cNvPr id="551" name="Freeform 2"/>
          <p:cNvSpPr/>
          <p:nvPr/>
        </p:nvSpPr>
        <p:spPr>
          <a:xfrm>
            <a:off x="0" y="-180827"/>
            <a:ext cx="18288000" cy="1919802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552" name="TextBox 3"/>
          <p:cNvSpPr txBox="1"/>
          <p:nvPr/>
        </p:nvSpPr>
        <p:spPr>
          <a:xfrm>
            <a:off x="13454346" y="587864"/>
            <a:ext cx="3881155" cy="3563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r">
              <a:lnSpc>
                <a:spcPts val="3000"/>
              </a:lnSpc>
              <a:defRPr sz="2200">
                <a:solidFill>
                  <a:srgbClr val="FFFFFF"/>
                </a:solidFill>
                <a:latin typeface="Nanum Square"/>
                <a:ea typeface="Nanum Square"/>
                <a:cs typeface="Nanum Square"/>
                <a:sym typeface="Nanum Square"/>
              </a:defRPr>
            </a:lvl1pPr>
          </a:lstStyle>
          <a:p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프로젝트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설계</a:t>
            </a:r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553" name="TextBox 4"/>
          <p:cNvSpPr txBox="1"/>
          <p:nvPr/>
        </p:nvSpPr>
        <p:spPr>
          <a:xfrm>
            <a:off x="952499" y="360851"/>
            <a:ext cx="7641535" cy="6707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ts val="5800"/>
              </a:lnSpc>
              <a:defRPr sz="4200" spc="-58">
                <a:solidFill>
                  <a:srgbClr val="FFFFFF"/>
                </a:solidFill>
                <a:latin typeface="Nanum Square"/>
                <a:ea typeface="Nanum Square"/>
                <a:cs typeface="Nanum Square"/>
                <a:sym typeface="Nanum Square"/>
              </a:defRPr>
            </a:pP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화면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설계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–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상품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상세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페이지</a:t>
            </a:r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graphicFrame>
        <p:nvGraphicFramePr>
          <p:cNvPr id="554" name="표 24"/>
          <p:cNvGraphicFramePr/>
          <p:nvPr>
            <p:extLst>
              <p:ext uri="{D42A27DB-BD31-4B8C-83A1-F6EECF244321}">
                <p14:modId xmlns:p14="http://schemas.microsoft.com/office/powerpoint/2010/main" val="825945516"/>
              </p:ext>
            </p:extLst>
          </p:nvPr>
        </p:nvGraphicFramePr>
        <p:xfrm>
          <a:off x="8594035" y="1910807"/>
          <a:ext cx="8700052" cy="8951996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8329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671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8556">
                <a:tc>
                  <a:txBody>
                    <a:bodyPr/>
                    <a:lstStyle/>
                    <a:p>
                      <a:pPr algn="ctr">
                        <a:defRPr sz="1400"/>
                      </a:pP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번호</a:t>
                      </a:r>
                      <a:endParaRPr sz="1600" b="0" i="0" dirty="0">
                        <a:latin typeface="굴림" panose="020B0600000101010101" pitchFamily="50" charset="-127"/>
                        <a:ea typeface="Apple SD Gothic Neo" panose="02000300000000000000" pitchFamily="2" charset="-127"/>
                        <a:cs typeface="+mj-cs"/>
                        <a:sym typeface="Helvetica"/>
                      </a:endParaRPr>
                    </a:p>
                  </a:txBody>
                  <a:tcPr marL="45720" marR="45720" anchor="ctr" horzOverflow="overflow">
                    <a:lnL w="12700">
                      <a:solidFill>
                        <a:srgbClr val="D9D9D9"/>
                      </a:solidFill>
                    </a:lnL>
                    <a:lnR w="12700">
                      <a:solidFill>
                        <a:srgbClr val="D9D9D9"/>
                      </a:solidFill>
                    </a:lnR>
                    <a:lnT w="12700">
                      <a:solidFill>
                        <a:srgbClr val="D9D9D9"/>
                      </a:solidFill>
                    </a:lnT>
                    <a:lnB w="12700">
                      <a:solidFill>
                        <a:srgbClr val="D9D9D9"/>
                      </a:solidFill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/>
                      </a:pP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기능</a:t>
                      </a:r>
                      <a:endParaRPr sz="1600" b="0" i="0" dirty="0">
                        <a:latin typeface="굴림" panose="020B0600000101010101" pitchFamily="50" charset="-127"/>
                        <a:ea typeface="Apple SD Gothic Neo" panose="02000300000000000000" pitchFamily="2" charset="-127"/>
                        <a:cs typeface="+mj-cs"/>
                        <a:sym typeface="Helvetica"/>
                      </a:endParaRPr>
                    </a:p>
                  </a:txBody>
                  <a:tcPr marL="45720" marR="45720" anchor="ctr" horzOverflow="overflow">
                    <a:lnL w="12700">
                      <a:solidFill>
                        <a:srgbClr val="D9D9D9"/>
                      </a:solidFill>
                    </a:lnL>
                    <a:lnR w="12700">
                      <a:solidFill>
                        <a:srgbClr val="D9D9D9"/>
                      </a:solidFill>
                    </a:lnR>
                    <a:lnT w="12700">
                      <a:solidFill>
                        <a:srgbClr val="D9D9D9"/>
                      </a:solidFill>
                    </a:lnT>
                    <a:lnB w="12700">
                      <a:solidFill>
                        <a:srgbClr val="D9D9D9"/>
                      </a:solidFill>
                    </a:lnB>
                    <a:solidFill>
                      <a:schemeClr val="accent5">
                        <a:alpha val="69804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821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9D9D9"/>
                      </a:solidFill>
                    </a:lnL>
                    <a:lnR w="12700">
                      <a:solidFill>
                        <a:srgbClr val="D9D9D9"/>
                      </a:solidFill>
                    </a:lnR>
                    <a:lnT w="12700">
                      <a:solidFill>
                        <a:srgbClr val="D9D9D9"/>
                      </a:solidFill>
                    </a:lnT>
                    <a:lnB w="12700">
                      <a:solidFill>
                        <a:srgbClr val="D9D9D9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[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브레드크럼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]</a:t>
                      </a:r>
                    </a:p>
                    <a:p>
                      <a:pPr algn="l">
                        <a:defRPr sz="1400"/>
                      </a:pP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 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웹사이트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상단에서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사용자가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현재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위치를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파악하고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상위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수준으로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쉽게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이동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가능하도록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구현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.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D9D9D9"/>
                      </a:solidFill>
                    </a:lnL>
                    <a:lnR w="12700">
                      <a:solidFill>
                        <a:srgbClr val="D9D9D9"/>
                      </a:solidFill>
                    </a:lnR>
                    <a:lnT w="12700">
                      <a:solidFill>
                        <a:srgbClr val="D9D9D9"/>
                      </a:solidFill>
                    </a:lnT>
                    <a:lnB w="12700">
                      <a:solidFill>
                        <a:srgbClr val="D9D9D9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821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9D9D9"/>
                      </a:solidFill>
                    </a:lnL>
                    <a:lnR w="12700">
                      <a:solidFill>
                        <a:srgbClr val="D9D9D9"/>
                      </a:solidFill>
                    </a:lnR>
                    <a:lnT w="12700">
                      <a:solidFill>
                        <a:srgbClr val="D9D9D9"/>
                      </a:solidFill>
                    </a:lnT>
                    <a:lnB w="12700">
                      <a:solidFill>
                        <a:srgbClr val="D9D9D9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[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서브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이미지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]</a:t>
                      </a:r>
                    </a:p>
                    <a:p>
                      <a:pPr algn="l">
                        <a:defRPr sz="1400"/>
                      </a:pP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해당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이미지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카드를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클릭하면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메인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이미지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카드가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해당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이미지로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바뀌어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이미지를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자세하게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확인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가능</a:t>
                      </a:r>
                      <a:endParaRPr sz="1600" b="0" i="0" dirty="0">
                        <a:latin typeface="굴림" panose="020B0600000101010101" pitchFamily="50" charset="-127"/>
                        <a:ea typeface="Apple SD Gothic Neo" panose="02000300000000000000" pitchFamily="2" charset="-127"/>
                        <a:cs typeface="+mj-cs"/>
                        <a:sym typeface="Helvetica"/>
                      </a:endParaRPr>
                    </a:p>
                  </a:txBody>
                  <a:tcPr marL="45720" marR="45720" horzOverflow="overflow">
                    <a:lnL w="12700">
                      <a:solidFill>
                        <a:srgbClr val="D9D9D9"/>
                      </a:solidFill>
                    </a:lnL>
                    <a:lnR w="12700">
                      <a:solidFill>
                        <a:srgbClr val="D9D9D9"/>
                      </a:solidFill>
                    </a:lnR>
                    <a:lnT w="12700">
                      <a:solidFill>
                        <a:srgbClr val="D9D9D9"/>
                      </a:solidFill>
                    </a:lnT>
                    <a:lnB w="12700">
                      <a:solidFill>
                        <a:srgbClr val="D9D9D9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00514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9D9D9"/>
                      </a:solidFill>
                    </a:lnL>
                    <a:lnR w="12700">
                      <a:solidFill>
                        <a:srgbClr val="D9D9D9"/>
                      </a:solidFill>
                    </a:lnR>
                    <a:lnT w="12700">
                      <a:solidFill>
                        <a:srgbClr val="D9D9D9"/>
                      </a:solidFill>
                    </a:lnT>
                    <a:lnB w="12700">
                      <a:solidFill>
                        <a:srgbClr val="D9D9D9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[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상품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좋아요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버튼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]</a:t>
                      </a:r>
                    </a:p>
                    <a:p>
                      <a:pPr algn="l">
                        <a:defRPr sz="1400"/>
                      </a:pP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해당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상품에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좋아요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버튼을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클릭하여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상품을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찜할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수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있음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.</a:t>
                      </a:r>
                    </a:p>
                    <a:p>
                      <a:pPr algn="l">
                        <a:defRPr sz="1400"/>
                      </a:pP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상품리스트페이지에서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좋아요해둔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경우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상품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상세페이지에서도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좋아요가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유지되도록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설계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.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D9D9D9"/>
                      </a:solidFill>
                    </a:lnL>
                    <a:lnR w="12700">
                      <a:solidFill>
                        <a:srgbClr val="D9D9D9"/>
                      </a:solidFill>
                    </a:lnR>
                    <a:lnT w="12700">
                      <a:solidFill>
                        <a:srgbClr val="D9D9D9"/>
                      </a:solidFill>
                    </a:lnT>
                    <a:lnB w="12700">
                      <a:solidFill>
                        <a:srgbClr val="D9D9D9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872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9D9D9"/>
                      </a:solidFill>
                    </a:lnL>
                    <a:lnR w="12700">
                      <a:solidFill>
                        <a:srgbClr val="D9D9D9"/>
                      </a:solidFill>
                    </a:lnR>
                    <a:lnT w="12700">
                      <a:solidFill>
                        <a:srgbClr val="D9D9D9"/>
                      </a:solidFill>
                    </a:lnT>
                    <a:lnB w="12700">
                      <a:solidFill>
                        <a:srgbClr val="D9D9D9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[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업체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명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]</a:t>
                      </a:r>
                    </a:p>
                    <a:p>
                      <a:pPr algn="l">
                        <a:defRPr sz="1400"/>
                      </a:pP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해당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상품을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판매하는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업체명을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명시하고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해당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부분을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클릭하면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업체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상세페이지로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이동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.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D9D9D9"/>
                      </a:solidFill>
                    </a:lnL>
                    <a:lnR w="12700">
                      <a:solidFill>
                        <a:srgbClr val="D9D9D9"/>
                      </a:solidFill>
                    </a:lnR>
                    <a:lnT w="12700">
                      <a:solidFill>
                        <a:srgbClr val="D9D9D9"/>
                      </a:solidFill>
                    </a:lnT>
                    <a:lnB w="12700">
                      <a:solidFill>
                        <a:srgbClr val="D9D9D9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5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9D9D9"/>
                      </a:solidFill>
                    </a:lnL>
                    <a:lnR w="12700">
                      <a:solidFill>
                        <a:srgbClr val="D9D9D9"/>
                      </a:solidFill>
                    </a:lnR>
                    <a:lnT w="12700">
                      <a:solidFill>
                        <a:srgbClr val="D9D9D9"/>
                      </a:solidFill>
                    </a:lnT>
                    <a:lnB w="12700">
                      <a:solidFill>
                        <a:srgbClr val="D9D9D9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[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리뷰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평점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및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건수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]</a:t>
                      </a:r>
                    </a:p>
                    <a:p>
                      <a:pPr algn="l">
                        <a:defRPr sz="1400"/>
                      </a:pP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해당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상품의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리뷰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평점과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총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리뷰수를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명시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.</a:t>
                      </a:r>
                    </a:p>
                    <a:p>
                      <a:pPr algn="l">
                        <a:defRPr sz="1400"/>
                      </a:pP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해당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부분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클릭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시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하단의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리뷰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탭으로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이동</a:t>
                      </a:r>
                      <a:endParaRPr sz="1600" b="0" i="0" dirty="0">
                        <a:latin typeface="굴림" panose="020B0600000101010101" pitchFamily="50" charset="-127"/>
                        <a:ea typeface="Apple SD Gothic Neo" panose="02000300000000000000" pitchFamily="2" charset="-127"/>
                        <a:cs typeface="+mj-cs"/>
                        <a:sym typeface="Helvetica"/>
                      </a:endParaRPr>
                    </a:p>
                  </a:txBody>
                  <a:tcPr marL="45720" marR="45720" horzOverflow="overflow">
                    <a:lnL w="12700">
                      <a:solidFill>
                        <a:srgbClr val="D9D9D9"/>
                      </a:solidFill>
                    </a:lnL>
                    <a:lnR w="12700">
                      <a:solidFill>
                        <a:srgbClr val="D9D9D9"/>
                      </a:solidFill>
                    </a:lnR>
                    <a:lnT w="12700">
                      <a:solidFill>
                        <a:srgbClr val="D9D9D9"/>
                      </a:solidFill>
                    </a:lnT>
                    <a:lnB w="12700">
                      <a:solidFill>
                        <a:srgbClr val="D9D9D9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6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9D9D9"/>
                      </a:solidFill>
                    </a:lnL>
                    <a:lnR w="12700">
                      <a:solidFill>
                        <a:srgbClr val="D9D9D9"/>
                      </a:solidFill>
                    </a:lnR>
                    <a:lnT w="12700">
                      <a:solidFill>
                        <a:srgbClr val="D9D9D9"/>
                      </a:solidFill>
                    </a:lnT>
                    <a:lnB w="12700">
                      <a:solidFill>
                        <a:srgbClr val="D9D9D9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[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수량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버튼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및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장바구니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&amp;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바로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구매하기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버튼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]</a:t>
                      </a:r>
                    </a:p>
                    <a:p>
                      <a:pPr algn="l">
                        <a:defRPr sz="1400"/>
                      </a:pP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수량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수동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기입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또는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버튼을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활용하여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조정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가능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.</a:t>
                      </a:r>
                    </a:p>
                    <a:p>
                      <a:pPr algn="l">
                        <a:defRPr sz="1400"/>
                      </a:pP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재고보다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작거나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, 1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보다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작은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수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입력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,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최대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주문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수량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50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개를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초과하면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 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alert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표시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.</a:t>
                      </a:r>
                    </a:p>
                    <a:p>
                      <a:pPr algn="l">
                        <a:defRPr sz="1400"/>
                      </a:pP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수량이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1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일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경우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–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버튼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disabled.</a:t>
                      </a:r>
                    </a:p>
                    <a:p>
                      <a:pPr algn="l">
                        <a:defRPr sz="1400"/>
                      </a:pP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로그인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상태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시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,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장바구니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추가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버튼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클릭시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장바구니로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이동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할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것인지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confirm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버튼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표시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.</a:t>
                      </a:r>
                    </a:p>
                    <a:p>
                      <a:pPr algn="l">
                        <a:defRPr sz="1400"/>
                      </a:pP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로그인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상태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시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,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바로구매하기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버튼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클릭시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주문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창으로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이동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.</a:t>
                      </a:r>
                    </a:p>
                    <a:p>
                      <a:pPr algn="l">
                        <a:defRPr sz="1400"/>
                      </a:pP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미로그인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상태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시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,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장바구니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또는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구매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버튼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클릭시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로그인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페이지로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이동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.</a:t>
                      </a:r>
                    </a:p>
                    <a:p>
                      <a:pPr algn="l">
                        <a:defRPr sz="1400"/>
                      </a:pP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사용자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유형이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관리자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또는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구매자일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경우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장바구니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및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구매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버튼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안보임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.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D9D9D9"/>
                      </a:solidFill>
                    </a:lnL>
                    <a:lnR w="12700">
                      <a:solidFill>
                        <a:srgbClr val="D9D9D9"/>
                      </a:solidFill>
                    </a:lnR>
                    <a:lnT w="12700">
                      <a:solidFill>
                        <a:srgbClr val="D9D9D9"/>
                      </a:solidFill>
                    </a:lnT>
                    <a:lnB w="12700">
                      <a:solidFill>
                        <a:srgbClr val="D9D9D9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7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9D9D9"/>
                      </a:solidFill>
                    </a:lnL>
                    <a:lnR w="12700">
                      <a:solidFill>
                        <a:srgbClr val="D9D9D9"/>
                      </a:solidFill>
                    </a:lnR>
                    <a:lnT w="12700">
                      <a:solidFill>
                        <a:srgbClr val="D9D9D9"/>
                      </a:solidFill>
                    </a:lnT>
                    <a:lnB w="12700">
                      <a:solidFill>
                        <a:srgbClr val="D9D9D9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[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추천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상품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]</a:t>
                      </a:r>
                    </a:p>
                    <a:p>
                      <a:pPr algn="l">
                        <a:defRPr sz="1400"/>
                      </a:pP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해당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상품과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동일한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부모카테고리에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있는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상품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중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좋아요수가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높은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순으로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추천</a:t>
                      </a:r>
                      <a:endParaRPr sz="1600" b="0" i="0" dirty="0">
                        <a:latin typeface="굴림" panose="020B0600000101010101" pitchFamily="50" charset="-127"/>
                        <a:ea typeface="Apple SD Gothic Neo" panose="02000300000000000000" pitchFamily="2" charset="-127"/>
                        <a:cs typeface="+mj-cs"/>
                        <a:sym typeface="Helvetica"/>
                      </a:endParaRPr>
                    </a:p>
                  </a:txBody>
                  <a:tcPr marL="45720" marR="45720" horzOverflow="overflow">
                    <a:lnL w="12700">
                      <a:solidFill>
                        <a:srgbClr val="D9D9D9"/>
                      </a:solidFill>
                    </a:lnL>
                    <a:lnR w="12700">
                      <a:solidFill>
                        <a:srgbClr val="D9D9D9"/>
                      </a:solidFill>
                    </a:lnR>
                    <a:lnT w="12700">
                      <a:solidFill>
                        <a:srgbClr val="D9D9D9"/>
                      </a:solidFill>
                    </a:lnT>
                    <a:lnB w="12700">
                      <a:solidFill>
                        <a:srgbClr val="D9D9D9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8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9D9D9"/>
                      </a:solidFill>
                    </a:lnL>
                    <a:lnR w="12700">
                      <a:solidFill>
                        <a:srgbClr val="D9D9D9"/>
                      </a:solidFill>
                    </a:lnR>
                    <a:lnT w="12700">
                      <a:solidFill>
                        <a:srgbClr val="D9D9D9"/>
                      </a:solidFill>
                    </a:lnT>
                    <a:lnB w="12700">
                      <a:solidFill>
                        <a:srgbClr val="D9D9D9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[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상품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관련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정보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탭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]</a:t>
                      </a:r>
                    </a:p>
                    <a:p>
                      <a:pPr algn="l">
                        <a:defRPr sz="1400"/>
                      </a:pP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각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탭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클릭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시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관련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정보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조회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가능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.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D9D9D9"/>
                      </a:solidFill>
                    </a:lnL>
                    <a:lnR w="12700">
                      <a:solidFill>
                        <a:srgbClr val="D9D9D9"/>
                      </a:solidFill>
                    </a:lnR>
                    <a:lnT w="12700">
                      <a:solidFill>
                        <a:srgbClr val="D9D9D9"/>
                      </a:solidFill>
                    </a:lnT>
                    <a:lnB w="12700">
                      <a:solidFill>
                        <a:srgbClr val="D9D9D9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9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9D9D9"/>
                      </a:solidFill>
                    </a:lnL>
                    <a:lnR w="12700">
                      <a:solidFill>
                        <a:srgbClr val="D9D9D9"/>
                      </a:solidFill>
                    </a:lnR>
                    <a:lnT w="12700">
                      <a:solidFill>
                        <a:srgbClr val="D9D9D9"/>
                      </a:solidFill>
                    </a:lnT>
                    <a:lnB w="12700">
                      <a:solidFill>
                        <a:srgbClr val="D9D9D9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[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Top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으로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이동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]</a:t>
                      </a:r>
                    </a:p>
                    <a:p>
                      <a:pPr algn="l">
                        <a:defRPr sz="1400"/>
                      </a:pP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해당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버튼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클릭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시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, 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페이지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상단으로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자동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스크롤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되며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이동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.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D9D9D9"/>
                      </a:solidFill>
                    </a:lnL>
                    <a:lnR w="12700">
                      <a:solidFill>
                        <a:srgbClr val="D9D9D9"/>
                      </a:solidFill>
                    </a:lnR>
                    <a:lnT w="12700">
                      <a:solidFill>
                        <a:srgbClr val="D9D9D9"/>
                      </a:solidFill>
                    </a:lnT>
                    <a:lnB w="12700">
                      <a:solidFill>
                        <a:srgbClr val="D9D9D9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pSp>
        <p:nvGrpSpPr>
          <p:cNvPr id="557" name="타원 6"/>
          <p:cNvGrpSpPr/>
          <p:nvPr/>
        </p:nvGrpSpPr>
        <p:grpSpPr>
          <a:xfrm>
            <a:off x="7213939" y="2470347"/>
            <a:ext cx="362093" cy="372196"/>
            <a:chOff x="-1" y="0"/>
            <a:chExt cx="362092" cy="372194"/>
          </a:xfrm>
        </p:grpSpPr>
        <p:sp>
          <p:nvSpPr>
            <p:cNvPr id="555" name="원"/>
            <p:cNvSpPr/>
            <p:nvPr/>
          </p:nvSpPr>
          <p:spPr>
            <a:xfrm>
              <a:off x="-1" y="0"/>
              <a:ext cx="362092" cy="372194"/>
            </a:xfrm>
            <a:prstGeom prst="ellipse">
              <a:avLst/>
            </a:prstGeom>
            <a:solidFill>
              <a:srgbClr val="000000">
                <a:alpha val="6588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 dirty="0">
                <a:latin typeface="굴림" panose="020B0600000101010101" pitchFamily="50" charset="-127"/>
                <a:ea typeface="Apple SD Gothic Neo" panose="02000300000000000000" pitchFamily="2" charset="-127"/>
              </a:endParaRPr>
            </a:p>
          </p:txBody>
        </p:sp>
        <p:sp>
          <p:nvSpPr>
            <p:cNvPr id="556" name="3"/>
            <p:cNvSpPr txBox="1"/>
            <p:nvPr/>
          </p:nvSpPr>
          <p:spPr>
            <a:xfrm>
              <a:off x="98746" y="32210"/>
              <a:ext cx="164597" cy="307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</a:defRPr>
              </a:lvl1pPr>
            </a:lstStyle>
            <a:p>
              <a:r>
                <a:rPr dirty="0">
                  <a:latin typeface="굴림" panose="020B0600000101010101" pitchFamily="50" charset="-127"/>
                  <a:ea typeface="Apple SD Gothic Neo" panose="02000300000000000000" pitchFamily="2" charset="-127"/>
                </a:rPr>
                <a:t>3</a:t>
              </a:r>
            </a:p>
          </p:txBody>
        </p:sp>
      </p:grpSp>
      <p:grpSp>
        <p:nvGrpSpPr>
          <p:cNvPr id="560" name="타원 7"/>
          <p:cNvGrpSpPr/>
          <p:nvPr/>
        </p:nvGrpSpPr>
        <p:grpSpPr>
          <a:xfrm>
            <a:off x="4995164" y="2925035"/>
            <a:ext cx="362093" cy="372196"/>
            <a:chOff x="-1" y="0"/>
            <a:chExt cx="362092" cy="372194"/>
          </a:xfrm>
        </p:grpSpPr>
        <p:sp>
          <p:nvSpPr>
            <p:cNvPr id="558" name="원"/>
            <p:cNvSpPr/>
            <p:nvPr/>
          </p:nvSpPr>
          <p:spPr>
            <a:xfrm>
              <a:off x="-1" y="0"/>
              <a:ext cx="362092" cy="372194"/>
            </a:xfrm>
            <a:prstGeom prst="ellipse">
              <a:avLst/>
            </a:prstGeom>
            <a:solidFill>
              <a:srgbClr val="000000">
                <a:alpha val="6588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 dirty="0">
                <a:latin typeface="굴림" panose="020B0600000101010101" pitchFamily="50" charset="-127"/>
                <a:ea typeface="Apple SD Gothic Neo" panose="02000300000000000000" pitchFamily="2" charset="-127"/>
              </a:endParaRPr>
            </a:p>
          </p:txBody>
        </p:sp>
        <p:sp>
          <p:nvSpPr>
            <p:cNvPr id="559" name="4"/>
            <p:cNvSpPr txBox="1"/>
            <p:nvPr/>
          </p:nvSpPr>
          <p:spPr>
            <a:xfrm>
              <a:off x="98746" y="32210"/>
              <a:ext cx="164597" cy="307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</a:defRPr>
              </a:lvl1pPr>
            </a:lstStyle>
            <a:p>
              <a:r>
                <a:rPr dirty="0">
                  <a:latin typeface="굴림" panose="020B0600000101010101" pitchFamily="50" charset="-127"/>
                  <a:ea typeface="Apple SD Gothic Neo" panose="02000300000000000000" pitchFamily="2" charset="-127"/>
                </a:rPr>
                <a:t>4</a:t>
              </a:r>
            </a:p>
          </p:txBody>
        </p:sp>
      </p:grpSp>
      <p:grpSp>
        <p:nvGrpSpPr>
          <p:cNvPr id="563" name="타원 10"/>
          <p:cNvGrpSpPr/>
          <p:nvPr/>
        </p:nvGrpSpPr>
        <p:grpSpPr>
          <a:xfrm>
            <a:off x="1723016" y="2245728"/>
            <a:ext cx="362093" cy="372196"/>
            <a:chOff x="-1" y="0"/>
            <a:chExt cx="362092" cy="372194"/>
          </a:xfrm>
        </p:grpSpPr>
        <p:sp>
          <p:nvSpPr>
            <p:cNvPr id="561" name="원"/>
            <p:cNvSpPr/>
            <p:nvPr/>
          </p:nvSpPr>
          <p:spPr>
            <a:xfrm>
              <a:off x="-1" y="0"/>
              <a:ext cx="362092" cy="372194"/>
            </a:xfrm>
            <a:prstGeom prst="ellipse">
              <a:avLst/>
            </a:prstGeom>
            <a:solidFill>
              <a:srgbClr val="000000">
                <a:alpha val="6588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 dirty="0">
                <a:latin typeface="굴림" panose="020B0600000101010101" pitchFamily="50" charset="-127"/>
                <a:ea typeface="Apple SD Gothic Neo" panose="02000300000000000000" pitchFamily="2" charset="-127"/>
              </a:endParaRPr>
            </a:p>
          </p:txBody>
        </p:sp>
        <p:sp>
          <p:nvSpPr>
            <p:cNvPr id="562" name="1"/>
            <p:cNvSpPr txBox="1"/>
            <p:nvPr/>
          </p:nvSpPr>
          <p:spPr>
            <a:xfrm>
              <a:off x="98746" y="32210"/>
              <a:ext cx="164597" cy="307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</a:defRPr>
              </a:lvl1pPr>
            </a:lstStyle>
            <a:p>
              <a:r>
                <a:rPr dirty="0">
                  <a:latin typeface="굴림" panose="020B0600000101010101" pitchFamily="50" charset="-127"/>
                  <a:ea typeface="Apple SD Gothic Neo" panose="02000300000000000000" pitchFamily="2" charset="-127"/>
                </a:rPr>
                <a:t>1</a:t>
              </a:r>
            </a:p>
          </p:txBody>
        </p:sp>
      </p:grpSp>
      <p:grpSp>
        <p:nvGrpSpPr>
          <p:cNvPr id="566" name="타원 15"/>
          <p:cNvGrpSpPr/>
          <p:nvPr/>
        </p:nvGrpSpPr>
        <p:grpSpPr>
          <a:xfrm>
            <a:off x="1723016" y="4911843"/>
            <a:ext cx="362093" cy="372196"/>
            <a:chOff x="-1" y="0"/>
            <a:chExt cx="362092" cy="372194"/>
          </a:xfrm>
        </p:grpSpPr>
        <p:sp>
          <p:nvSpPr>
            <p:cNvPr id="564" name="원"/>
            <p:cNvSpPr/>
            <p:nvPr/>
          </p:nvSpPr>
          <p:spPr>
            <a:xfrm>
              <a:off x="-1" y="0"/>
              <a:ext cx="362092" cy="372194"/>
            </a:xfrm>
            <a:prstGeom prst="ellipse">
              <a:avLst/>
            </a:prstGeom>
            <a:solidFill>
              <a:srgbClr val="000000">
                <a:alpha val="6588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 dirty="0">
                <a:latin typeface="굴림" panose="020B0600000101010101" pitchFamily="50" charset="-127"/>
                <a:ea typeface="Apple SD Gothic Neo" panose="02000300000000000000" pitchFamily="2" charset="-127"/>
              </a:endParaRPr>
            </a:p>
          </p:txBody>
        </p:sp>
        <p:sp>
          <p:nvSpPr>
            <p:cNvPr id="565" name="2"/>
            <p:cNvSpPr txBox="1"/>
            <p:nvPr/>
          </p:nvSpPr>
          <p:spPr>
            <a:xfrm>
              <a:off x="98746" y="32210"/>
              <a:ext cx="164597" cy="307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</a:defRPr>
              </a:lvl1pPr>
            </a:lstStyle>
            <a:p>
              <a:r>
                <a:rPr dirty="0">
                  <a:latin typeface="굴림" panose="020B0600000101010101" pitchFamily="50" charset="-127"/>
                  <a:ea typeface="Apple SD Gothic Neo" panose="02000300000000000000" pitchFamily="2" charset="-127"/>
                </a:rPr>
                <a:t>2</a:t>
              </a:r>
            </a:p>
          </p:txBody>
        </p:sp>
      </p:grpSp>
      <p:grpSp>
        <p:nvGrpSpPr>
          <p:cNvPr id="569" name="타원 16"/>
          <p:cNvGrpSpPr/>
          <p:nvPr/>
        </p:nvGrpSpPr>
        <p:grpSpPr>
          <a:xfrm>
            <a:off x="1642364" y="6104161"/>
            <a:ext cx="362093" cy="372196"/>
            <a:chOff x="-1" y="0"/>
            <a:chExt cx="362092" cy="372194"/>
          </a:xfrm>
        </p:grpSpPr>
        <p:sp>
          <p:nvSpPr>
            <p:cNvPr id="567" name="원"/>
            <p:cNvSpPr/>
            <p:nvPr/>
          </p:nvSpPr>
          <p:spPr>
            <a:xfrm>
              <a:off x="-1" y="0"/>
              <a:ext cx="362092" cy="372194"/>
            </a:xfrm>
            <a:prstGeom prst="ellipse">
              <a:avLst/>
            </a:prstGeom>
            <a:solidFill>
              <a:srgbClr val="000000">
                <a:alpha val="6588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 dirty="0">
                <a:latin typeface="굴림" panose="020B0600000101010101" pitchFamily="50" charset="-127"/>
                <a:ea typeface="Apple SD Gothic Neo" panose="02000300000000000000" pitchFamily="2" charset="-127"/>
              </a:endParaRPr>
            </a:p>
          </p:txBody>
        </p:sp>
        <p:sp>
          <p:nvSpPr>
            <p:cNvPr id="568" name="7"/>
            <p:cNvSpPr txBox="1"/>
            <p:nvPr/>
          </p:nvSpPr>
          <p:spPr>
            <a:xfrm>
              <a:off x="98746" y="32210"/>
              <a:ext cx="164597" cy="307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</a:defRPr>
              </a:lvl1pPr>
            </a:lstStyle>
            <a:p>
              <a:r>
                <a:rPr dirty="0">
                  <a:latin typeface="굴림" panose="020B0600000101010101" pitchFamily="50" charset="-127"/>
                  <a:ea typeface="Apple SD Gothic Neo" panose="02000300000000000000" pitchFamily="2" charset="-127"/>
                </a:rPr>
                <a:t>7</a:t>
              </a:r>
            </a:p>
          </p:txBody>
        </p:sp>
      </p:grpSp>
      <p:grpSp>
        <p:nvGrpSpPr>
          <p:cNvPr id="572" name="타원 17"/>
          <p:cNvGrpSpPr/>
          <p:nvPr/>
        </p:nvGrpSpPr>
        <p:grpSpPr>
          <a:xfrm>
            <a:off x="5394175" y="3167320"/>
            <a:ext cx="362093" cy="372196"/>
            <a:chOff x="-1" y="0"/>
            <a:chExt cx="362092" cy="372194"/>
          </a:xfrm>
        </p:grpSpPr>
        <p:sp>
          <p:nvSpPr>
            <p:cNvPr id="570" name="원"/>
            <p:cNvSpPr/>
            <p:nvPr/>
          </p:nvSpPr>
          <p:spPr>
            <a:xfrm>
              <a:off x="-1" y="0"/>
              <a:ext cx="362092" cy="372194"/>
            </a:xfrm>
            <a:prstGeom prst="ellipse">
              <a:avLst/>
            </a:prstGeom>
            <a:solidFill>
              <a:srgbClr val="000000">
                <a:alpha val="6588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 dirty="0">
                <a:latin typeface="굴림" panose="020B0600000101010101" pitchFamily="50" charset="-127"/>
                <a:ea typeface="Apple SD Gothic Neo" panose="02000300000000000000" pitchFamily="2" charset="-127"/>
              </a:endParaRPr>
            </a:p>
          </p:txBody>
        </p:sp>
        <p:sp>
          <p:nvSpPr>
            <p:cNvPr id="571" name="5"/>
            <p:cNvSpPr txBox="1"/>
            <p:nvPr/>
          </p:nvSpPr>
          <p:spPr>
            <a:xfrm>
              <a:off x="98746" y="32210"/>
              <a:ext cx="164597" cy="307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</a:defRPr>
              </a:lvl1pPr>
            </a:lstStyle>
            <a:p>
              <a:r>
                <a:rPr dirty="0">
                  <a:latin typeface="굴림" panose="020B0600000101010101" pitchFamily="50" charset="-127"/>
                  <a:ea typeface="Apple SD Gothic Neo" panose="02000300000000000000" pitchFamily="2" charset="-127"/>
                </a:rPr>
                <a:t>5</a:t>
              </a:r>
            </a:p>
          </p:txBody>
        </p:sp>
      </p:grpSp>
      <p:grpSp>
        <p:nvGrpSpPr>
          <p:cNvPr id="575" name="타원 18"/>
          <p:cNvGrpSpPr/>
          <p:nvPr/>
        </p:nvGrpSpPr>
        <p:grpSpPr>
          <a:xfrm>
            <a:off x="7316911" y="4405255"/>
            <a:ext cx="362093" cy="372196"/>
            <a:chOff x="-1" y="0"/>
            <a:chExt cx="362092" cy="372194"/>
          </a:xfrm>
        </p:grpSpPr>
        <p:sp>
          <p:nvSpPr>
            <p:cNvPr id="573" name="원"/>
            <p:cNvSpPr/>
            <p:nvPr/>
          </p:nvSpPr>
          <p:spPr>
            <a:xfrm>
              <a:off x="-1" y="0"/>
              <a:ext cx="362092" cy="372194"/>
            </a:xfrm>
            <a:prstGeom prst="ellipse">
              <a:avLst/>
            </a:prstGeom>
            <a:solidFill>
              <a:srgbClr val="000000">
                <a:alpha val="6588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 dirty="0">
                <a:latin typeface="굴림" panose="020B0600000101010101" pitchFamily="50" charset="-127"/>
                <a:ea typeface="Apple SD Gothic Neo" panose="02000300000000000000" pitchFamily="2" charset="-127"/>
              </a:endParaRPr>
            </a:p>
          </p:txBody>
        </p:sp>
        <p:sp>
          <p:nvSpPr>
            <p:cNvPr id="574" name="6"/>
            <p:cNvSpPr txBox="1"/>
            <p:nvPr/>
          </p:nvSpPr>
          <p:spPr>
            <a:xfrm>
              <a:off x="98746" y="32210"/>
              <a:ext cx="164597" cy="307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</a:defRPr>
              </a:lvl1pPr>
            </a:lstStyle>
            <a:p>
              <a:r>
                <a:rPr dirty="0">
                  <a:latin typeface="굴림" panose="020B0600000101010101" pitchFamily="50" charset="-127"/>
                  <a:ea typeface="Apple SD Gothic Neo" panose="02000300000000000000" pitchFamily="2" charset="-127"/>
                </a:rPr>
                <a:t>6</a:t>
              </a:r>
            </a:p>
          </p:txBody>
        </p:sp>
      </p:grpSp>
      <p:grpSp>
        <p:nvGrpSpPr>
          <p:cNvPr id="578" name="타원 23"/>
          <p:cNvGrpSpPr/>
          <p:nvPr/>
        </p:nvGrpSpPr>
        <p:grpSpPr>
          <a:xfrm>
            <a:off x="1642364" y="7127919"/>
            <a:ext cx="362093" cy="372196"/>
            <a:chOff x="-1" y="0"/>
            <a:chExt cx="362092" cy="372194"/>
          </a:xfrm>
        </p:grpSpPr>
        <p:sp>
          <p:nvSpPr>
            <p:cNvPr id="576" name="원"/>
            <p:cNvSpPr/>
            <p:nvPr/>
          </p:nvSpPr>
          <p:spPr>
            <a:xfrm>
              <a:off x="-1" y="0"/>
              <a:ext cx="362092" cy="372194"/>
            </a:xfrm>
            <a:prstGeom prst="ellipse">
              <a:avLst/>
            </a:prstGeom>
            <a:solidFill>
              <a:srgbClr val="000000">
                <a:alpha val="6588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 dirty="0">
                <a:latin typeface="굴림" panose="020B0600000101010101" pitchFamily="50" charset="-127"/>
                <a:ea typeface="Apple SD Gothic Neo" panose="02000300000000000000" pitchFamily="2" charset="-127"/>
              </a:endParaRPr>
            </a:p>
          </p:txBody>
        </p:sp>
        <p:sp>
          <p:nvSpPr>
            <p:cNvPr id="577" name="8"/>
            <p:cNvSpPr txBox="1"/>
            <p:nvPr/>
          </p:nvSpPr>
          <p:spPr>
            <a:xfrm>
              <a:off x="98746" y="32210"/>
              <a:ext cx="164597" cy="307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</a:defRPr>
              </a:lvl1pPr>
            </a:lstStyle>
            <a:p>
              <a:r>
                <a:rPr dirty="0">
                  <a:latin typeface="굴림" panose="020B0600000101010101" pitchFamily="50" charset="-127"/>
                  <a:ea typeface="Apple SD Gothic Neo" panose="02000300000000000000" pitchFamily="2" charset="-127"/>
                </a:rPr>
                <a:t>8</a:t>
              </a:r>
            </a:p>
          </p:txBody>
        </p:sp>
      </p:grpSp>
      <p:sp>
        <p:nvSpPr>
          <p:cNvPr id="579" name="타원 19"/>
          <p:cNvSpPr/>
          <p:nvPr/>
        </p:nvSpPr>
        <p:spPr>
          <a:xfrm>
            <a:off x="7502177" y="4905152"/>
            <a:ext cx="495783" cy="524391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pic>
        <p:nvPicPr>
          <p:cNvPr id="580" name="그림 21" descr="그림 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80429" y="9124284"/>
            <a:ext cx="849440" cy="73387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83" name="타원 25"/>
          <p:cNvGrpSpPr/>
          <p:nvPr/>
        </p:nvGrpSpPr>
        <p:grpSpPr>
          <a:xfrm>
            <a:off x="7305353" y="8855926"/>
            <a:ext cx="362093" cy="372196"/>
            <a:chOff x="-1" y="0"/>
            <a:chExt cx="362092" cy="372194"/>
          </a:xfrm>
        </p:grpSpPr>
        <p:sp>
          <p:nvSpPr>
            <p:cNvPr id="581" name="원"/>
            <p:cNvSpPr/>
            <p:nvPr/>
          </p:nvSpPr>
          <p:spPr>
            <a:xfrm>
              <a:off x="-1" y="0"/>
              <a:ext cx="362092" cy="372194"/>
            </a:xfrm>
            <a:prstGeom prst="ellipse">
              <a:avLst/>
            </a:prstGeom>
            <a:solidFill>
              <a:srgbClr val="000000">
                <a:alpha val="6588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 dirty="0">
                <a:latin typeface="굴림" panose="020B0600000101010101" pitchFamily="50" charset="-127"/>
                <a:ea typeface="Apple SD Gothic Neo" panose="02000300000000000000" pitchFamily="2" charset="-127"/>
              </a:endParaRPr>
            </a:p>
          </p:txBody>
        </p:sp>
        <p:sp>
          <p:nvSpPr>
            <p:cNvPr id="582" name="9"/>
            <p:cNvSpPr txBox="1"/>
            <p:nvPr/>
          </p:nvSpPr>
          <p:spPr>
            <a:xfrm>
              <a:off x="98746" y="32210"/>
              <a:ext cx="164597" cy="307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</a:defRPr>
              </a:lvl1pPr>
            </a:lstStyle>
            <a:p>
              <a:r>
                <a:rPr dirty="0">
                  <a:latin typeface="굴림" panose="020B0600000101010101" pitchFamily="50" charset="-127"/>
                  <a:ea typeface="Apple SD Gothic Neo" panose="02000300000000000000" pitchFamily="2" charset="-127"/>
                </a:rPr>
                <a:t>9</a:t>
              </a:r>
            </a:p>
          </p:txBody>
        </p:sp>
      </p:grp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7" name="그림 9" descr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2171700"/>
            <a:ext cx="7772400" cy="3872320"/>
          </a:xfrm>
          <a:prstGeom prst="rect">
            <a:avLst/>
          </a:prstGeom>
          <a:ln w="12700">
            <a:miter lim="400000"/>
          </a:ln>
          <a:effectLst>
            <a:outerShdw blurRad="254000" dist="38100" dir="2700000" rotWithShape="0">
              <a:srgbClr val="000000">
                <a:alpha val="40000"/>
              </a:srgbClr>
            </a:outerShdw>
          </a:effectLst>
        </p:spPr>
      </p:pic>
      <p:sp>
        <p:nvSpPr>
          <p:cNvPr id="588" name="Freeform 2"/>
          <p:cNvSpPr/>
          <p:nvPr/>
        </p:nvSpPr>
        <p:spPr>
          <a:xfrm>
            <a:off x="0" y="-180827"/>
            <a:ext cx="18288000" cy="1919802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589" name="TextBox 3"/>
          <p:cNvSpPr txBox="1"/>
          <p:nvPr/>
        </p:nvSpPr>
        <p:spPr>
          <a:xfrm>
            <a:off x="13454346" y="587864"/>
            <a:ext cx="3881155" cy="3563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r">
              <a:lnSpc>
                <a:spcPts val="3000"/>
              </a:lnSpc>
              <a:defRPr sz="2200">
                <a:solidFill>
                  <a:srgbClr val="FFFFFF"/>
                </a:solidFill>
                <a:latin typeface="Nanum Square"/>
                <a:ea typeface="Nanum Square"/>
                <a:cs typeface="Nanum Square"/>
                <a:sym typeface="Nanum Square"/>
              </a:defRPr>
            </a:lvl1pPr>
          </a:lstStyle>
          <a:p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프로젝트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설계</a:t>
            </a:r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590" name="TextBox 4"/>
          <p:cNvSpPr txBox="1"/>
          <p:nvPr/>
        </p:nvSpPr>
        <p:spPr>
          <a:xfrm>
            <a:off x="952500" y="360851"/>
            <a:ext cx="13041796" cy="6707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ts val="5800"/>
              </a:lnSpc>
              <a:defRPr sz="4200" spc="-58">
                <a:solidFill>
                  <a:srgbClr val="FFFFFF"/>
                </a:solidFill>
                <a:latin typeface="Nanum Square"/>
                <a:ea typeface="Nanum Square"/>
                <a:cs typeface="Nanum Square"/>
                <a:sym typeface="Nanum Square"/>
              </a:defRPr>
            </a:pP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화면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설계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–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상품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상세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페이지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리뷰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및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배송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/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반품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탭</a:t>
            </a:r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graphicFrame>
        <p:nvGraphicFramePr>
          <p:cNvPr id="591" name="표 24"/>
          <p:cNvGraphicFramePr/>
          <p:nvPr>
            <p:extLst>
              <p:ext uri="{D42A27DB-BD31-4B8C-83A1-F6EECF244321}">
                <p14:modId xmlns:p14="http://schemas.microsoft.com/office/powerpoint/2010/main" val="286803239"/>
              </p:ext>
            </p:extLst>
          </p:nvPr>
        </p:nvGraphicFramePr>
        <p:xfrm>
          <a:off x="9184919" y="3676941"/>
          <a:ext cx="7929372" cy="3901439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8329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964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8556">
                <a:tc>
                  <a:txBody>
                    <a:bodyPr/>
                    <a:lstStyle/>
                    <a:p>
                      <a:pPr algn="ctr">
                        <a:defRPr sz="1400"/>
                      </a:pP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번호</a:t>
                      </a:r>
                      <a:endParaRPr sz="1600" b="0" i="0" dirty="0">
                        <a:latin typeface="굴림" panose="020B0600000101010101" pitchFamily="50" charset="-127"/>
                        <a:ea typeface="Apple SD Gothic Neo" panose="02000300000000000000" pitchFamily="2" charset="-127"/>
                        <a:cs typeface="+mj-cs"/>
                        <a:sym typeface="Helvetica"/>
                      </a:endParaRPr>
                    </a:p>
                  </a:txBody>
                  <a:tcPr marL="45720" marR="45720" anchor="ctr" horzOverflow="overflow">
                    <a:lnL w="12700">
                      <a:solidFill>
                        <a:srgbClr val="D9D9D9"/>
                      </a:solidFill>
                    </a:lnL>
                    <a:lnR w="12700">
                      <a:solidFill>
                        <a:srgbClr val="D9D9D9"/>
                      </a:solidFill>
                    </a:lnR>
                    <a:lnT w="12700">
                      <a:solidFill>
                        <a:srgbClr val="D9D9D9"/>
                      </a:solidFill>
                    </a:lnT>
                    <a:lnB w="12700">
                      <a:solidFill>
                        <a:srgbClr val="D9D9D9"/>
                      </a:solidFill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/>
                      </a:pP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기능</a:t>
                      </a:r>
                      <a:endParaRPr sz="1600" b="0" i="0" dirty="0">
                        <a:latin typeface="굴림" panose="020B0600000101010101" pitchFamily="50" charset="-127"/>
                        <a:ea typeface="Apple SD Gothic Neo" panose="02000300000000000000" pitchFamily="2" charset="-127"/>
                        <a:cs typeface="+mj-cs"/>
                        <a:sym typeface="Helvetica"/>
                      </a:endParaRPr>
                    </a:p>
                  </a:txBody>
                  <a:tcPr marL="45720" marR="45720" anchor="ctr" horzOverflow="overflow">
                    <a:lnL w="12700">
                      <a:solidFill>
                        <a:srgbClr val="D9D9D9"/>
                      </a:solidFill>
                    </a:lnL>
                    <a:lnR w="12700">
                      <a:solidFill>
                        <a:srgbClr val="D9D9D9"/>
                      </a:solidFill>
                    </a:lnR>
                    <a:lnT w="12700">
                      <a:solidFill>
                        <a:srgbClr val="D9D9D9"/>
                      </a:solidFill>
                    </a:lnT>
                    <a:lnB w="12700">
                      <a:solidFill>
                        <a:srgbClr val="D9D9D9"/>
                      </a:solidFill>
                    </a:lnB>
                    <a:solidFill>
                      <a:schemeClr val="accent5">
                        <a:alpha val="69804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821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9D9D9"/>
                      </a:solidFill>
                    </a:lnL>
                    <a:lnR w="12700">
                      <a:solidFill>
                        <a:srgbClr val="D9D9D9"/>
                      </a:solidFill>
                    </a:lnR>
                    <a:lnT w="12700">
                      <a:solidFill>
                        <a:srgbClr val="D9D9D9"/>
                      </a:solidFill>
                    </a:lnT>
                    <a:lnB w="12700">
                      <a:solidFill>
                        <a:srgbClr val="D9D9D9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[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상품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상세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리뷰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평점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및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총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리뷰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수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]</a:t>
                      </a:r>
                    </a:p>
                    <a:p>
                      <a:pPr algn="l">
                        <a:defRPr sz="1400"/>
                      </a:pP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해당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상품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리뷰와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관련된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종합적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정보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제공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.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D9D9D9"/>
                      </a:solidFill>
                    </a:lnL>
                    <a:lnR w="12700">
                      <a:solidFill>
                        <a:srgbClr val="D9D9D9"/>
                      </a:solidFill>
                    </a:lnR>
                    <a:lnT w="12700">
                      <a:solidFill>
                        <a:srgbClr val="D9D9D9"/>
                      </a:solidFill>
                    </a:lnT>
                    <a:lnB w="12700">
                      <a:solidFill>
                        <a:srgbClr val="D9D9D9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821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9D9D9"/>
                      </a:solidFill>
                    </a:lnL>
                    <a:lnR w="12700">
                      <a:solidFill>
                        <a:srgbClr val="D9D9D9"/>
                      </a:solidFill>
                    </a:lnR>
                    <a:lnT w="12700">
                      <a:solidFill>
                        <a:srgbClr val="D9D9D9"/>
                      </a:solidFill>
                    </a:lnT>
                    <a:lnB w="12700">
                      <a:solidFill>
                        <a:srgbClr val="D9D9D9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[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리뷰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정렬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]</a:t>
                      </a:r>
                    </a:p>
                    <a:p>
                      <a:pPr algn="l">
                        <a:defRPr sz="1400"/>
                      </a:pP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오래된순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,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최신순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,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평점순으로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리뷰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정렬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가능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.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D9D9D9"/>
                      </a:solidFill>
                    </a:lnL>
                    <a:lnR w="12700">
                      <a:solidFill>
                        <a:srgbClr val="D9D9D9"/>
                      </a:solidFill>
                    </a:lnR>
                    <a:lnT w="12700">
                      <a:solidFill>
                        <a:srgbClr val="D9D9D9"/>
                      </a:solidFill>
                    </a:lnT>
                    <a:lnB w="12700">
                      <a:solidFill>
                        <a:srgbClr val="D9D9D9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6128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9D9D9"/>
                      </a:solidFill>
                    </a:lnL>
                    <a:lnR w="12700">
                      <a:solidFill>
                        <a:srgbClr val="D9D9D9"/>
                      </a:solidFill>
                    </a:lnR>
                    <a:lnT w="12700">
                      <a:solidFill>
                        <a:srgbClr val="D9D9D9"/>
                      </a:solidFill>
                    </a:lnT>
                    <a:lnB w="12700">
                      <a:solidFill>
                        <a:srgbClr val="D9D9D9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[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리뷰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카드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]</a:t>
                      </a:r>
                    </a:p>
                    <a:p>
                      <a:pPr algn="l">
                        <a:defRPr sz="1400"/>
                      </a:pP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해당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상품을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구매한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구매자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리뷰와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관련된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정보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(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작성일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,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평점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,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코멘트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)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조회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가능</a:t>
                      </a:r>
                      <a:endParaRPr sz="1600" b="0" i="0" dirty="0">
                        <a:latin typeface="굴림" panose="020B0600000101010101" pitchFamily="50" charset="-127"/>
                        <a:ea typeface="Apple SD Gothic Neo" panose="02000300000000000000" pitchFamily="2" charset="-127"/>
                        <a:cs typeface="+mj-cs"/>
                        <a:sym typeface="Helvetica"/>
                      </a:endParaRPr>
                    </a:p>
                  </a:txBody>
                  <a:tcPr marL="45720" marR="45720" horzOverflow="overflow">
                    <a:lnL w="12700">
                      <a:solidFill>
                        <a:srgbClr val="D9D9D9"/>
                      </a:solidFill>
                    </a:lnL>
                    <a:lnR w="12700">
                      <a:solidFill>
                        <a:srgbClr val="D9D9D9"/>
                      </a:solidFill>
                    </a:lnR>
                    <a:lnT w="12700">
                      <a:solidFill>
                        <a:srgbClr val="D9D9D9"/>
                      </a:solidFill>
                    </a:lnT>
                    <a:lnB w="12700">
                      <a:solidFill>
                        <a:srgbClr val="D9D9D9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872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9D9D9"/>
                      </a:solidFill>
                    </a:lnL>
                    <a:lnR w="12700">
                      <a:solidFill>
                        <a:srgbClr val="D9D9D9"/>
                      </a:solidFill>
                    </a:lnR>
                    <a:lnT w="12700">
                      <a:solidFill>
                        <a:srgbClr val="D9D9D9"/>
                      </a:solidFill>
                    </a:lnT>
                    <a:lnB w="12700">
                      <a:solidFill>
                        <a:srgbClr val="D9D9D9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[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리뷰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페이지네이션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]</a:t>
                      </a:r>
                    </a:p>
                    <a:p>
                      <a:pPr algn="l">
                        <a:defRPr sz="1400"/>
                      </a:pP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한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페이지에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5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개의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리뷰를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표시하며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,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초과되는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경우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다음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페이지에서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조회할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수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있도록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구현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.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D9D9D9"/>
                      </a:solidFill>
                    </a:lnL>
                    <a:lnR w="12700">
                      <a:solidFill>
                        <a:srgbClr val="D9D9D9"/>
                      </a:solidFill>
                    </a:lnR>
                    <a:lnT w="12700">
                      <a:solidFill>
                        <a:srgbClr val="D9D9D9"/>
                      </a:solidFill>
                    </a:lnT>
                    <a:lnB w="12700">
                      <a:solidFill>
                        <a:srgbClr val="D9D9D9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1872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5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9D9D9"/>
                      </a:solidFill>
                    </a:lnL>
                    <a:lnR w="12700">
                      <a:solidFill>
                        <a:srgbClr val="D9D9D9"/>
                      </a:solidFill>
                    </a:lnR>
                    <a:lnT w="12700">
                      <a:solidFill>
                        <a:srgbClr val="D9D9D9"/>
                      </a:solidFill>
                    </a:lnT>
                    <a:lnB w="12700">
                      <a:solidFill>
                        <a:srgbClr val="D9D9D9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[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배송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/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반품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탭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]</a:t>
                      </a:r>
                    </a:p>
                    <a:p>
                      <a:pPr algn="l">
                        <a:defRPr sz="1400"/>
                      </a:pP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배송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/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반품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탭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클릭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시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배송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및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반품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관련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정보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조회</a:t>
                      </a:r>
                      <a:endParaRPr sz="1600" b="0" i="0" dirty="0">
                        <a:latin typeface="굴림" panose="020B0600000101010101" pitchFamily="50" charset="-127"/>
                        <a:ea typeface="Apple SD Gothic Neo" panose="02000300000000000000" pitchFamily="2" charset="-127"/>
                        <a:cs typeface="+mj-cs"/>
                        <a:sym typeface="Helvetica"/>
                      </a:endParaRPr>
                    </a:p>
                  </a:txBody>
                  <a:tcPr marL="45720" marR="45720" horzOverflow="overflow">
                    <a:lnL w="12700">
                      <a:solidFill>
                        <a:srgbClr val="D9D9D9"/>
                      </a:solidFill>
                    </a:lnL>
                    <a:lnR w="12700">
                      <a:solidFill>
                        <a:srgbClr val="D9D9D9"/>
                      </a:solidFill>
                    </a:lnR>
                    <a:lnT w="12700">
                      <a:solidFill>
                        <a:srgbClr val="D9D9D9"/>
                      </a:solidFill>
                    </a:lnT>
                    <a:lnB w="12700">
                      <a:solidFill>
                        <a:srgbClr val="D9D9D9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594" name="타원 6"/>
          <p:cNvGrpSpPr/>
          <p:nvPr/>
        </p:nvGrpSpPr>
        <p:grpSpPr>
          <a:xfrm>
            <a:off x="1785592" y="3397374"/>
            <a:ext cx="362093" cy="372196"/>
            <a:chOff x="-1" y="0"/>
            <a:chExt cx="362092" cy="372194"/>
          </a:xfrm>
        </p:grpSpPr>
        <p:sp>
          <p:nvSpPr>
            <p:cNvPr id="592" name="원"/>
            <p:cNvSpPr/>
            <p:nvPr/>
          </p:nvSpPr>
          <p:spPr>
            <a:xfrm>
              <a:off x="-1" y="0"/>
              <a:ext cx="362092" cy="372194"/>
            </a:xfrm>
            <a:prstGeom prst="ellipse">
              <a:avLst/>
            </a:prstGeom>
            <a:solidFill>
              <a:srgbClr val="000000">
                <a:alpha val="6588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 dirty="0">
                <a:latin typeface="굴림" panose="020B0600000101010101" pitchFamily="50" charset="-127"/>
                <a:ea typeface="Apple SD Gothic Neo" panose="02000300000000000000" pitchFamily="2" charset="-127"/>
              </a:endParaRPr>
            </a:p>
          </p:txBody>
        </p:sp>
        <p:sp>
          <p:nvSpPr>
            <p:cNvPr id="593" name="3"/>
            <p:cNvSpPr txBox="1"/>
            <p:nvPr/>
          </p:nvSpPr>
          <p:spPr>
            <a:xfrm>
              <a:off x="98746" y="32210"/>
              <a:ext cx="164597" cy="307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</a:defRPr>
              </a:lvl1pPr>
            </a:lstStyle>
            <a:p>
              <a:r>
                <a:rPr dirty="0">
                  <a:latin typeface="굴림" panose="020B0600000101010101" pitchFamily="50" charset="-127"/>
                  <a:ea typeface="Apple SD Gothic Neo" panose="02000300000000000000" pitchFamily="2" charset="-127"/>
                </a:rPr>
                <a:t>3</a:t>
              </a:r>
            </a:p>
          </p:txBody>
        </p:sp>
      </p:grpSp>
      <p:grpSp>
        <p:nvGrpSpPr>
          <p:cNvPr id="597" name="타원 10"/>
          <p:cNvGrpSpPr/>
          <p:nvPr/>
        </p:nvGrpSpPr>
        <p:grpSpPr>
          <a:xfrm>
            <a:off x="1804503" y="2687624"/>
            <a:ext cx="362093" cy="372196"/>
            <a:chOff x="-1" y="0"/>
            <a:chExt cx="362092" cy="372194"/>
          </a:xfrm>
        </p:grpSpPr>
        <p:sp>
          <p:nvSpPr>
            <p:cNvPr id="595" name="원"/>
            <p:cNvSpPr/>
            <p:nvPr/>
          </p:nvSpPr>
          <p:spPr>
            <a:xfrm>
              <a:off x="-1" y="0"/>
              <a:ext cx="362092" cy="372194"/>
            </a:xfrm>
            <a:prstGeom prst="ellipse">
              <a:avLst/>
            </a:prstGeom>
            <a:solidFill>
              <a:srgbClr val="000000">
                <a:alpha val="6588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 dirty="0">
                <a:latin typeface="굴림" panose="020B0600000101010101" pitchFamily="50" charset="-127"/>
                <a:ea typeface="Apple SD Gothic Neo" panose="02000300000000000000" pitchFamily="2" charset="-127"/>
              </a:endParaRPr>
            </a:p>
          </p:txBody>
        </p:sp>
        <p:sp>
          <p:nvSpPr>
            <p:cNvPr id="596" name="1"/>
            <p:cNvSpPr txBox="1"/>
            <p:nvPr/>
          </p:nvSpPr>
          <p:spPr>
            <a:xfrm>
              <a:off x="98746" y="32210"/>
              <a:ext cx="164597" cy="307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</a:defRPr>
              </a:lvl1pPr>
            </a:lstStyle>
            <a:p>
              <a:r>
                <a:rPr dirty="0">
                  <a:latin typeface="굴림" panose="020B0600000101010101" pitchFamily="50" charset="-127"/>
                  <a:ea typeface="Apple SD Gothic Neo" panose="02000300000000000000" pitchFamily="2" charset="-127"/>
                </a:rPr>
                <a:t>1</a:t>
              </a:r>
            </a:p>
          </p:txBody>
        </p:sp>
      </p:grpSp>
      <p:grpSp>
        <p:nvGrpSpPr>
          <p:cNvPr id="600" name="타원 15"/>
          <p:cNvGrpSpPr/>
          <p:nvPr/>
        </p:nvGrpSpPr>
        <p:grpSpPr>
          <a:xfrm>
            <a:off x="6662393" y="2687623"/>
            <a:ext cx="362093" cy="372196"/>
            <a:chOff x="-1" y="0"/>
            <a:chExt cx="362092" cy="372194"/>
          </a:xfrm>
        </p:grpSpPr>
        <p:sp>
          <p:nvSpPr>
            <p:cNvPr id="598" name="원"/>
            <p:cNvSpPr/>
            <p:nvPr/>
          </p:nvSpPr>
          <p:spPr>
            <a:xfrm>
              <a:off x="-1" y="0"/>
              <a:ext cx="362092" cy="372194"/>
            </a:xfrm>
            <a:prstGeom prst="ellipse">
              <a:avLst/>
            </a:prstGeom>
            <a:solidFill>
              <a:srgbClr val="000000">
                <a:alpha val="6588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 dirty="0">
                <a:latin typeface="굴림" panose="020B0600000101010101" pitchFamily="50" charset="-127"/>
                <a:ea typeface="Apple SD Gothic Neo" panose="02000300000000000000" pitchFamily="2" charset="-127"/>
              </a:endParaRPr>
            </a:p>
          </p:txBody>
        </p:sp>
        <p:sp>
          <p:nvSpPr>
            <p:cNvPr id="599" name="2"/>
            <p:cNvSpPr txBox="1"/>
            <p:nvPr/>
          </p:nvSpPr>
          <p:spPr>
            <a:xfrm>
              <a:off x="98746" y="32210"/>
              <a:ext cx="164597" cy="307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</a:defRPr>
              </a:lvl1pPr>
            </a:lstStyle>
            <a:p>
              <a:r>
                <a:rPr dirty="0">
                  <a:latin typeface="굴림" panose="020B0600000101010101" pitchFamily="50" charset="-127"/>
                  <a:ea typeface="Apple SD Gothic Neo" panose="02000300000000000000" pitchFamily="2" charset="-127"/>
                </a:rPr>
                <a:t>2</a:t>
              </a:r>
            </a:p>
          </p:txBody>
        </p:sp>
      </p:grpSp>
      <p:sp>
        <p:nvSpPr>
          <p:cNvPr id="601" name="타원 19"/>
          <p:cNvSpPr/>
          <p:nvPr/>
        </p:nvSpPr>
        <p:spPr>
          <a:xfrm>
            <a:off x="7820229" y="4905152"/>
            <a:ext cx="495783" cy="524391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grpSp>
        <p:nvGrpSpPr>
          <p:cNvPr id="604" name="타원 11"/>
          <p:cNvGrpSpPr/>
          <p:nvPr/>
        </p:nvGrpSpPr>
        <p:grpSpPr>
          <a:xfrm>
            <a:off x="3919193" y="5422017"/>
            <a:ext cx="362093" cy="372196"/>
            <a:chOff x="-1" y="0"/>
            <a:chExt cx="362092" cy="372194"/>
          </a:xfrm>
        </p:grpSpPr>
        <p:sp>
          <p:nvSpPr>
            <p:cNvPr id="602" name="원"/>
            <p:cNvSpPr/>
            <p:nvPr/>
          </p:nvSpPr>
          <p:spPr>
            <a:xfrm>
              <a:off x="-1" y="0"/>
              <a:ext cx="362092" cy="372194"/>
            </a:xfrm>
            <a:prstGeom prst="ellipse">
              <a:avLst/>
            </a:prstGeom>
            <a:solidFill>
              <a:srgbClr val="000000">
                <a:alpha val="6588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 dirty="0">
                <a:latin typeface="굴림" panose="020B0600000101010101" pitchFamily="50" charset="-127"/>
                <a:ea typeface="Apple SD Gothic Neo" panose="02000300000000000000" pitchFamily="2" charset="-127"/>
              </a:endParaRPr>
            </a:p>
          </p:txBody>
        </p:sp>
        <p:sp>
          <p:nvSpPr>
            <p:cNvPr id="603" name="4"/>
            <p:cNvSpPr txBox="1"/>
            <p:nvPr/>
          </p:nvSpPr>
          <p:spPr>
            <a:xfrm>
              <a:off x="98746" y="32210"/>
              <a:ext cx="164597" cy="307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</a:defRPr>
              </a:lvl1pPr>
            </a:lstStyle>
            <a:p>
              <a:r>
                <a:rPr dirty="0">
                  <a:latin typeface="굴림" panose="020B0600000101010101" pitchFamily="50" charset="-127"/>
                  <a:ea typeface="Apple SD Gothic Neo" panose="02000300000000000000" pitchFamily="2" charset="-127"/>
                </a:rPr>
                <a:t>4</a:t>
              </a:r>
            </a:p>
          </p:txBody>
        </p:sp>
      </p:grpSp>
      <p:pic>
        <p:nvPicPr>
          <p:cNvPr id="605" name="그림 12" descr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6800" y="6181452"/>
            <a:ext cx="7772400" cy="3867696"/>
          </a:xfrm>
          <a:prstGeom prst="rect">
            <a:avLst/>
          </a:prstGeom>
          <a:ln w="12700">
            <a:miter lim="400000"/>
          </a:ln>
          <a:effectLst>
            <a:outerShdw blurRad="330200" dist="38100" dir="2700000" rotWithShape="0">
              <a:srgbClr val="000000">
                <a:alpha val="40000"/>
              </a:srgbClr>
            </a:outerShdw>
          </a:effectLst>
        </p:spPr>
      </p:pic>
      <p:grpSp>
        <p:nvGrpSpPr>
          <p:cNvPr id="608" name="타원 13"/>
          <p:cNvGrpSpPr/>
          <p:nvPr/>
        </p:nvGrpSpPr>
        <p:grpSpPr>
          <a:xfrm>
            <a:off x="4071593" y="6981107"/>
            <a:ext cx="362093" cy="372196"/>
            <a:chOff x="-1" y="0"/>
            <a:chExt cx="362092" cy="372194"/>
          </a:xfrm>
        </p:grpSpPr>
        <p:sp>
          <p:nvSpPr>
            <p:cNvPr id="606" name="원"/>
            <p:cNvSpPr/>
            <p:nvPr/>
          </p:nvSpPr>
          <p:spPr>
            <a:xfrm>
              <a:off x="-1" y="0"/>
              <a:ext cx="362092" cy="372194"/>
            </a:xfrm>
            <a:prstGeom prst="ellipse">
              <a:avLst/>
            </a:prstGeom>
            <a:solidFill>
              <a:srgbClr val="000000">
                <a:alpha val="6588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 dirty="0">
                <a:latin typeface="굴림" panose="020B0600000101010101" pitchFamily="50" charset="-127"/>
                <a:ea typeface="Apple SD Gothic Neo" panose="02000300000000000000" pitchFamily="2" charset="-127"/>
              </a:endParaRPr>
            </a:p>
          </p:txBody>
        </p:sp>
        <p:sp>
          <p:nvSpPr>
            <p:cNvPr id="607" name="5"/>
            <p:cNvSpPr txBox="1"/>
            <p:nvPr/>
          </p:nvSpPr>
          <p:spPr>
            <a:xfrm>
              <a:off x="98746" y="32210"/>
              <a:ext cx="164597" cy="307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</a:defRPr>
              </a:lvl1pPr>
            </a:lstStyle>
            <a:p>
              <a:r>
                <a:rPr dirty="0">
                  <a:latin typeface="굴림" panose="020B0600000101010101" pitchFamily="50" charset="-127"/>
                  <a:ea typeface="Apple SD Gothic Neo" panose="02000300000000000000" pitchFamily="2" charset="-127"/>
                </a:rPr>
                <a:t>5</a:t>
              </a:r>
            </a:p>
          </p:txBody>
        </p:sp>
      </p:grp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4" name="그룹 8"/>
          <p:cNvGrpSpPr/>
          <p:nvPr/>
        </p:nvGrpSpPr>
        <p:grpSpPr>
          <a:xfrm>
            <a:off x="927100" y="2635138"/>
            <a:ext cx="7772400" cy="6506698"/>
            <a:chOff x="0" y="0"/>
            <a:chExt cx="7772400" cy="6506696"/>
          </a:xfrm>
          <a:effectLst>
            <a:outerShdw blurRad="29472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612" name="그림 4" descr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7772400" cy="325894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13" name="그림 5" descr="그림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3258944"/>
              <a:ext cx="7772400" cy="324775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615" name="Freeform 2"/>
          <p:cNvSpPr/>
          <p:nvPr/>
        </p:nvSpPr>
        <p:spPr>
          <a:xfrm>
            <a:off x="0" y="-180827"/>
            <a:ext cx="18288000" cy="1919802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616" name="TextBox 3"/>
          <p:cNvSpPr txBox="1"/>
          <p:nvPr/>
        </p:nvSpPr>
        <p:spPr>
          <a:xfrm>
            <a:off x="13454346" y="587864"/>
            <a:ext cx="3881155" cy="3563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r">
              <a:lnSpc>
                <a:spcPts val="3000"/>
              </a:lnSpc>
              <a:defRPr sz="2200">
                <a:solidFill>
                  <a:srgbClr val="FFFFFF"/>
                </a:solidFill>
                <a:latin typeface="Nanum Square"/>
                <a:ea typeface="Nanum Square"/>
                <a:cs typeface="Nanum Square"/>
                <a:sym typeface="Nanum Square"/>
              </a:defRPr>
            </a:lvl1pPr>
          </a:lstStyle>
          <a:p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프로젝트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설계</a:t>
            </a:r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617" name="TextBox 4"/>
          <p:cNvSpPr txBox="1"/>
          <p:nvPr/>
        </p:nvSpPr>
        <p:spPr>
          <a:xfrm>
            <a:off x="952500" y="360851"/>
            <a:ext cx="8453628" cy="6707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ts val="5800"/>
              </a:lnSpc>
              <a:defRPr sz="4200" spc="-58">
                <a:solidFill>
                  <a:srgbClr val="FFFFFF"/>
                </a:solidFill>
                <a:latin typeface="Nanum Square"/>
                <a:ea typeface="Nanum Square"/>
                <a:cs typeface="Nanum Square"/>
                <a:sym typeface="Nanum Square"/>
              </a:defRPr>
            </a:pP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화면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설계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–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업체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리스트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페이지</a:t>
            </a:r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graphicFrame>
        <p:nvGraphicFramePr>
          <p:cNvPr id="618" name="표 24"/>
          <p:cNvGraphicFramePr/>
          <p:nvPr>
            <p:extLst>
              <p:ext uri="{D42A27DB-BD31-4B8C-83A1-F6EECF244321}">
                <p14:modId xmlns:p14="http://schemas.microsoft.com/office/powerpoint/2010/main" val="2139650904"/>
              </p:ext>
            </p:extLst>
          </p:nvPr>
        </p:nvGraphicFramePr>
        <p:xfrm>
          <a:off x="9406128" y="3135491"/>
          <a:ext cx="7929372" cy="7031756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8329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964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8556">
                <a:tc>
                  <a:txBody>
                    <a:bodyPr/>
                    <a:lstStyle/>
                    <a:p>
                      <a:pPr algn="ctr">
                        <a:defRPr sz="1400"/>
                      </a:pP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번호</a:t>
                      </a:r>
                      <a:endParaRPr sz="1600" b="0" i="0" dirty="0">
                        <a:latin typeface="굴림" panose="020B0600000101010101" pitchFamily="50" charset="-127"/>
                        <a:ea typeface="Apple SD Gothic Neo" panose="02000300000000000000" pitchFamily="2" charset="-127"/>
                        <a:cs typeface="+mj-cs"/>
                        <a:sym typeface="Helvetica"/>
                      </a:endParaRPr>
                    </a:p>
                  </a:txBody>
                  <a:tcPr marL="45720" marR="45720" anchor="ctr" horzOverflow="overflow">
                    <a:lnL w="12700">
                      <a:solidFill>
                        <a:srgbClr val="D9D9D9"/>
                      </a:solidFill>
                    </a:lnL>
                    <a:lnR w="12700">
                      <a:solidFill>
                        <a:srgbClr val="D9D9D9"/>
                      </a:solidFill>
                    </a:lnR>
                    <a:lnT w="12700">
                      <a:solidFill>
                        <a:srgbClr val="D9D9D9"/>
                      </a:solidFill>
                    </a:lnT>
                    <a:lnB w="12700">
                      <a:solidFill>
                        <a:srgbClr val="D9D9D9"/>
                      </a:solidFill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/>
                      </a:pP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기능</a:t>
                      </a:r>
                      <a:endParaRPr sz="1600" b="0" i="0" dirty="0">
                        <a:latin typeface="굴림" panose="020B0600000101010101" pitchFamily="50" charset="-127"/>
                        <a:ea typeface="Apple SD Gothic Neo" panose="02000300000000000000" pitchFamily="2" charset="-127"/>
                        <a:cs typeface="+mj-cs"/>
                        <a:sym typeface="Helvetica"/>
                      </a:endParaRPr>
                    </a:p>
                  </a:txBody>
                  <a:tcPr marL="45720" marR="45720" anchor="ctr" horzOverflow="overflow">
                    <a:lnL w="12700">
                      <a:solidFill>
                        <a:srgbClr val="D9D9D9"/>
                      </a:solidFill>
                    </a:lnL>
                    <a:lnR w="12700">
                      <a:solidFill>
                        <a:srgbClr val="D9D9D9"/>
                      </a:solidFill>
                    </a:lnR>
                    <a:lnT w="12700">
                      <a:solidFill>
                        <a:srgbClr val="D9D9D9"/>
                      </a:solidFill>
                    </a:lnT>
                    <a:lnB w="12700">
                      <a:solidFill>
                        <a:srgbClr val="D9D9D9"/>
                      </a:solidFill>
                    </a:lnB>
                    <a:solidFill>
                      <a:schemeClr val="accent5">
                        <a:alpha val="69804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821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9D9D9"/>
                      </a:solidFill>
                    </a:lnL>
                    <a:lnR w="12700">
                      <a:solidFill>
                        <a:srgbClr val="D9D9D9"/>
                      </a:solidFill>
                    </a:lnR>
                    <a:lnT w="12700">
                      <a:solidFill>
                        <a:srgbClr val="D9D9D9"/>
                      </a:solidFill>
                    </a:lnT>
                    <a:lnB w="12700">
                      <a:solidFill>
                        <a:srgbClr val="D9D9D9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[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업체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판매인증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필터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및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결과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내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재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검색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]</a:t>
                      </a:r>
                    </a:p>
                    <a:p>
                      <a:pPr algn="l">
                        <a:defRPr sz="1400"/>
                      </a:pP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판매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인증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여부에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따른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필터를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활용해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구매자가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신뢰도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있는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업체만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조회할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수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있도록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설계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. </a:t>
                      </a:r>
                    </a:p>
                    <a:p>
                      <a:pPr algn="l">
                        <a:defRPr sz="1400"/>
                      </a:pP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Select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box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에서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업체명과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사업자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등록번호를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골라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해당하는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업체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검색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가능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.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D9D9D9"/>
                      </a:solidFill>
                    </a:lnL>
                    <a:lnR w="12700">
                      <a:solidFill>
                        <a:srgbClr val="D9D9D9"/>
                      </a:solidFill>
                    </a:lnR>
                    <a:lnT w="12700">
                      <a:solidFill>
                        <a:srgbClr val="D9D9D9"/>
                      </a:solidFill>
                    </a:lnT>
                    <a:lnB w="12700">
                      <a:solidFill>
                        <a:srgbClr val="D9D9D9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821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9D9D9"/>
                      </a:solidFill>
                    </a:lnL>
                    <a:lnR w="12700">
                      <a:solidFill>
                        <a:srgbClr val="D9D9D9"/>
                      </a:solidFill>
                    </a:lnR>
                    <a:lnT w="12700">
                      <a:solidFill>
                        <a:srgbClr val="D9D9D9"/>
                      </a:solidFill>
                    </a:lnT>
                    <a:lnB w="12700">
                      <a:solidFill>
                        <a:srgbClr val="D9D9D9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[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업체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추천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버튼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]</a:t>
                      </a:r>
                    </a:p>
                    <a:p>
                      <a:pPr algn="l">
                        <a:defRPr sz="1400"/>
                      </a:pP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해당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문구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클릭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시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,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업체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추천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페이지로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이동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.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D9D9D9"/>
                      </a:solidFill>
                    </a:lnL>
                    <a:lnR w="12700">
                      <a:solidFill>
                        <a:srgbClr val="D9D9D9"/>
                      </a:solidFill>
                    </a:lnR>
                    <a:lnT w="12700">
                      <a:solidFill>
                        <a:srgbClr val="D9D9D9"/>
                      </a:solidFill>
                    </a:lnT>
                    <a:lnB w="12700">
                      <a:solidFill>
                        <a:srgbClr val="D9D9D9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792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9D9D9"/>
                      </a:solidFill>
                    </a:lnL>
                    <a:lnR w="12700">
                      <a:solidFill>
                        <a:srgbClr val="D9D9D9"/>
                      </a:solidFill>
                    </a:lnR>
                    <a:lnT w="12700">
                      <a:solidFill>
                        <a:srgbClr val="D9D9D9"/>
                      </a:solidFill>
                    </a:lnT>
                    <a:lnB w="12700">
                      <a:solidFill>
                        <a:srgbClr val="D9D9D9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[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정렬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]</a:t>
                      </a:r>
                    </a:p>
                    <a:p>
                      <a:pPr algn="l">
                        <a:defRPr sz="1400"/>
                      </a:pP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다양한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기준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(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좋아요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,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가나다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,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최신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,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평점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순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등등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)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을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기준으로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상품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정렬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가능</a:t>
                      </a:r>
                      <a:endParaRPr sz="1600" b="0" i="0" dirty="0">
                        <a:latin typeface="굴림" panose="020B0600000101010101" pitchFamily="50" charset="-127"/>
                        <a:ea typeface="Apple SD Gothic Neo" panose="02000300000000000000" pitchFamily="2" charset="-127"/>
                        <a:cs typeface="+mj-cs"/>
                        <a:sym typeface="Helvetica"/>
                      </a:endParaRPr>
                    </a:p>
                  </a:txBody>
                  <a:tcPr marL="45720" marR="45720" horzOverflow="overflow">
                    <a:lnL w="12700">
                      <a:solidFill>
                        <a:srgbClr val="D9D9D9"/>
                      </a:solidFill>
                    </a:lnL>
                    <a:lnR w="12700">
                      <a:solidFill>
                        <a:srgbClr val="D9D9D9"/>
                      </a:solidFill>
                    </a:lnR>
                    <a:lnT w="12700">
                      <a:solidFill>
                        <a:srgbClr val="D9D9D9"/>
                      </a:solidFill>
                    </a:lnT>
                    <a:lnB w="12700">
                      <a:solidFill>
                        <a:srgbClr val="D9D9D9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382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9D9D9"/>
                      </a:solidFill>
                    </a:lnL>
                    <a:lnR w="12700">
                      <a:solidFill>
                        <a:srgbClr val="D9D9D9"/>
                      </a:solidFill>
                    </a:lnR>
                    <a:lnT w="12700">
                      <a:solidFill>
                        <a:srgbClr val="D9D9D9"/>
                      </a:solidFill>
                    </a:lnT>
                    <a:lnB w="12700">
                      <a:solidFill>
                        <a:srgbClr val="D9D9D9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[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업체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정보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카드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]</a:t>
                      </a:r>
                    </a:p>
                    <a:p>
                      <a:pPr algn="l">
                        <a:defRPr sz="1400"/>
                      </a:pP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해당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업체에서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가장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많이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판매되는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최상위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카테고리를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기반으로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아이콘을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표시하여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,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어떤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상품을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주로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취급하는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업체인지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직관적으로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확인할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수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있도록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구현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.</a:t>
                      </a:r>
                      <a:b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</a:b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업체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신뢰도를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확인할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수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있도록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해당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업체의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전체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상품에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대한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총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리뷰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평점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,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리뷰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수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,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좋아요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수를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함께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제공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.</a:t>
                      </a:r>
                    </a:p>
                    <a:p>
                      <a:pPr algn="l">
                        <a:defRPr sz="1400"/>
                      </a:pP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판매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인증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받은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업체의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경우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인증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표시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.</a:t>
                      </a:r>
                      <a:b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</a:b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업체가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판매하는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상품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기준으로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하위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카테고리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Top 3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를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노출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.</a:t>
                      </a:r>
                      <a:b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</a:b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가입일을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표시하여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해당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업체가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얼마나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오랜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기간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동안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활동해왔는지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확인할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수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있도록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함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.</a:t>
                      </a:r>
                    </a:p>
                    <a:p>
                      <a:pPr algn="l">
                        <a:defRPr sz="1400"/>
                      </a:pP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카드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클릭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시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업체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상세페이지로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이동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.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D9D9D9"/>
                      </a:solidFill>
                    </a:lnL>
                    <a:lnR w="12700">
                      <a:solidFill>
                        <a:srgbClr val="D9D9D9"/>
                      </a:solidFill>
                    </a:lnR>
                    <a:lnT w="12700">
                      <a:solidFill>
                        <a:srgbClr val="D9D9D9"/>
                      </a:solidFill>
                    </a:lnT>
                    <a:lnB w="12700">
                      <a:solidFill>
                        <a:srgbClr val="D9D9D9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5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9D9D9"/>
                      </a:solidFill>
                    </a:lnL>
                    <a:lnR w="12700">
                      <a:solidFill>
                        <a:srgbClr val="D9D9D9"/>
                      </a:solidFill>
                    </a:lnR>
                    <a:lnT w="12700">
                      <a:solidFill>
                        <a:srgbClr val="D9D9D9"/>
                      </a:solidFill>
                    </a:lnT>
                    <a:lnB w="12700">
                      <a:solidFill>
                        <a:srgbClr val="D9D9D9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[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페이지네이션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]</a:t>
                      </a:r>
                    </a:p>
                    <a:p>
                      <a:pPr algn="l">
                        <a:defRPr sz="1400"/>
                      </a:pP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한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페이지에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9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개의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업체를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표시하며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,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초과되는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경우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다음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페이지에서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조회할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수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있도록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구현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.</a:t>
                      </a:r>
                      <a:b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</a:b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UX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를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고려해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현재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보고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있는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페이지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번호가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페이지네이션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버튼의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중앙에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위치하도록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설계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.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D9D9D9"/>
                      </a:solidFill>
                    </a:lnL>
                    <a:lnR w="12700">
                      <a:solidFill>
                        <a:srgbClr val="D9D9D9"/>
                      </a:solidFill>
                    </a:lnR>
                    <a:lnT w="12700">
                      <a:solidFill>
                        <a:srgbClr val="D9D9D9"/>
                      </a:solidFill>
                    </a:lnT>
                    <a:lnB w="12700">
                      <a:solidFill>
                        <a:srgbClr val="D9D9D9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621" name="타원 6"/>
          <p:cNvGrpSpPr/>
          <p:nvPr/>
        </p:nvGrpSpPr>
        <p:grpSpPr>
          <a:xfrm>
            <a:off x="6705598" y="4353990"/>
            <a:ext cx="362094" cy="372196"/>
            <a:chOff x="-1" y="0"/>
            <a:chExt cx="362092" cy="372194"/>
          </a:xfrm>
        </p:grpSpPr>
        <p:sp>
          <p:nvSpPr>
            <p:cNvPr id="619" name="원"/>
            <p:cNvSpPr/>
            <p:nvPr/>
          </p:nvSpPr>
          <p:spPr>
            <a:xfrm>
              <a:off x="-1" y="0"/>
              <a:ext cx="362092" cy="372194"/>
            </a:xfrm>
            <a:prstGeom prst="ellipse">
              <a:avLst/>
            </a:prstGeom>
            <a:solidFill>
              <a:srgbClr val="000000">
                <a:alpha val="6588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 dirty="0">
                <a:latin typeface="굴림" panose="020B0600000101010101" pitchFamily="50" charset="-127"/>
                <a:ea typeface="Apple SD Gothic Neo" panose="02000300000000000000" pitchFamily="2" charset="-127"/>
              </a:endParaRPr>
            </a:p>
          </p:txBody>
        </p:sp>
        <p:sp>
          <p:nvSpPr>
            <p:cNvPr id="620" name="3"/>
            <p:cNvSpPr txBox="1"/>
            <p:nvPr/>
          </p:nvSpPr>
          <p:spPr>
            <a:xfrm>
              <a:off x="98746" y="32210"/>
              <a:ext cx="164597" cy="307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</a:defRPr>
              </a:lvl1pPr>
            </a:lstStyle>
            <a:p>
              <a:r>
                <a:rPr dirty="0">
                  <a:latin typeface="굴림" panose="020B0600000101010101" pitchFamily="50" charset="-127"/>
                  <a:ea typeface="Apple SD Gothic Neo" panose="02000300000000000000" pitchFamily="2" charset="-127"/>
                </a:rPr>
                <a:t>3</a:t>
              </a:r>
            </a:p>
          </p:txBody>
        </p:sp>
      </p:grpSp>
      <p:grpSp>
        <p:nvGrpSpPr>
          <p:cNvPr id="624" name="타원 7"/>
          <p:cNvGrpSpPr/>
          <p:nvPr/>
        </p:nvGrpSpPr>
        <p:grpSpPr>
          <a:xfrm>
            <a:off x="1447798" y="4997918"/>
            <a:ext cx="362094" cy="372196"/>
            <a:chOff x="-1" y="0"/>
            <a:chExt cx="362092" cy="372194"/>
          </a:xfrm>
        </p:grpSpPr>
        <p:sp>
          <p:nvSpPr>
            <p:cNvPr id="622" name="원"/>
            <p:cNvSpPr/>
            <p:nvPr/>
          </p:nvSpPr>
          <p:spPr>
            <a:xfrm>
              <a:off x="-1" y="0"/>
              <a:ext cx="362092" cy="372194"/>
            </a:xfrm>
            <a:prstGeom prst="ellipse">
              <a:avLst/>
            </a:prstGeom>
            <a:solidFill>
              <a:srgbClr val="000000">
                <a:alpha val="6588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 dirty="0">
                <a:latin typeface="굴림" panose="020B0600000101010101" pitchFamily="50" charset="-127"/>
                <a:ea typeface="Apple SD Gothic Neo" panose="02000300000000000000" pitchFamily="2" charset="-127"/>
              </a:endParaRPr>
            </a:p>
          </p:txBody>
        </p:sp>
        <p:sp>
          <p:nvSpPr>
            <p:cNvPr id="623" name="4"/>
            <p:cNvSpPr txBox="1"/>
            <p:nvPr/>
          </p:nvSpPr>
          <p:spPr>
            <a:xfrm>
              <a:off x="98746" y="32210"/>
              <a:ext cx="164597" cy="307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</a:defRPr>
              </a:lvl1pPr>
            </a:lstStyle>
            <a:p>
              <a:r>
                <a:rPr dirty="0">
                  <a:latin typeface="굴림" panose="020B0600000101010101" pitchFamily="50" charset="-127"/>
                  <a:ea typeface="Apple SD Gothic Neo" panose="02000300000000000000" pitchFamily="2" charset="-127"/>
                </a:rPr>
                <a:t>4</a:t>
              </a:r>
            </a:p>
          </p:txBody>
        </p:sp>
      </p:grpSp>
      <p:grpSp>
        <p:nvGrpSpPr>
          <p:cNvPr id="627" name="타원 10"/>
          <p:cNvGrpSpPr/>
          <p:nvPr/>
        </p:nvGrpSpPr>
        <p:grpSpPr>
          <a:xfrm>
            <a:off x="2438398" y="3547612"/>
            <a:ext cx="362094" cy="372196"/>
            <a:chOff x="-1" y="0"/>
            <a:chExt cx="362092" cy="372194"/>
          </a:xfrm>
        </p:grpSpPr>
        <p:sp>
          <p:nvSpPr>
            <p:cNvPr id="625" name="원"/>
            <p:cNvSpPr/>
            <p:nvPr/>
          </p:nvSpPr>
          <p:spPr>
            <a:xfrm>
              <a:off x="-1" y="0"/>
              <a:ext cx="362092" cy="372194"/>
            </a:xfrm>
            <a:prstGeom prst="ellipse">
              <a:avLst/>
            </a:prstGeom>
            <a:solidFill>
              <a:srgbClr val="000000">
                <a:alpha val="6588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 dirty="0">
                <a:latin typeface="굴림" panose="020B0600000101010101" pitchFamily="50" charset="-127"/>
                <a:ea typeface="Apple SD Gothic Neo" panose="02000300000000000000" pitchFamily="2" charset="-127"/>
              </a:endParaRPr>
            </a:p>
          </p:txBody>
        </p:sp>
        <p:sp>
          <p:nvSpPr>
            <p:cNvPr id="626" name="1"/>
            <p:cNvSpPr txBox="1"/>
            <p:nvPr/>
          </p:nvSpPr>
          <p:spPr>
            <a:xfrm>
              <a:off x="98746" y="32210"/>
              <a:ext cx="164597" cy="307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</a:defRPr>
              </a:lvl1pPr>
            </a:lstStyle>
            <a:p>
              <a:r>
                <a:rPr dirty="0">
                  <a:latin typeface="굴림" panose="020B0600000101010101" pitchFamily="50" charset="-127"/>
                  <a:ea typeface="Apple SD Gothic Neo" panose="02000300000000000000" pitchFamily="2" charset="-127"/>
                </a:rPr>
                <a:t>1</a:t>
              </a:r>
            </a:p>
          </p:txBody>
        </p:sp>
      </p:grpSp>
      <p:grpSp>
        <p:nvGrpSpPr>
          <p:cNvPr id="630" name="타원 15"/>
          <p:cNvGrpSpPr/>
          <p:nvPr/>
        </p:nvGrpSpPr>
        <p:grpSpPr>
          <a:xfrm>
            <a:off x="5943598" y="3186089"/>
            <a:ext cx="362094" cy="372196"/>
            <a:chOff x="-1" y="0"/>
            <a:chExt cx="362092" cy="372194"/>
          </a:xfrm>
        </p:grpSpPr>
        <p:sp>
          <p:nvSpPr>
            <p:cNvPr id="628" name="원"/>
            <p:cNvSpPr/>
            <p:nvPr/>
          </p:nvSpPr>
          <p:spPr>
            <a:xfrm>
              <a:off x="-1" y="0"/>
              <a:ext cx="362092" cy="372194"/>
            </a:xfrm>
            <a:prstGeom prst="ellipse">
              <a:avLst/>
            </a:prstGeom>
            <a:solidFill>
              <a:srgbClr val="000000">
                <a:alpha val="6588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 dirty="0">
                <a:latin typeface="굴림" panose="020B0600000101010101" pitchFamily="50" charset="-127"/>
                <a:ea typeface="Apple SD Gothic Neo" panose="02000300000000000000" pitchFamily="2" charset="-127"/>
              </a:endParaRPr>
            </a:p>
          </p:txBody>
        </p:sp>
        <p:sp>
          <p:nvSpPr>
            <p:cNvPr id="629" name="2"/>
            <p:cNvSpPr txBox="1"/>
            <p:nvPr/>
          </p:nvSpPr>
          <p:spPr>
            <a:xfrm>
              <a:off x="98746" y="32210"/>
              <a:ext cx="164597" cy="307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</a:defRPr>
              </a:lvl1pPr>
            </a:lstStyle>
            <a:p>
              <a:r>
                <a:rPr dirty="0">
                  <a:latin typeface="굴림" panose="020B0600000101010101" pitchFamily="50" charset="-127"/>
                  <a:ea typeface="Apple SD Gothic Neo" panose="02000300000000000000" pitchFamily="2" charset="-127"/>
                </a:rPr>
                <a:t>2</a:t>
              </a:r>
            </a:p>
          </p:txBody>
        </p:sp>
      </p:grpSp>
      <p:grpSp>
        <p:nvGrpSpPr>
          <p:cNvPr id="633" name="타원 16"/>
          <p:cNvGrpSpPr/>
          <p:nvPr/>
        </p:nvGrpSpPr>
        <p:grpSpPr>
          <a:xfrm>
            <a:off x="3928647" y="7327407"/>
            <a:ext cx="362093" cy="372196"/>
            <a:chOff x="-1" y="0"/>
            <a:chExt cx="362092" cy="372194"/>
          </a:xfrm>
        </p:grpSpPr>
        <p:sp>
          <p:nvSpPr>
            <p:cNvPr id="631" name="원"/>
            <p:cNvSpPr/>
            <p:nvPr/>
          </p:nvSpPr>
          <p:spPr>
            <a:xfrm>
              <a:off x="-1" y="0"/>
              <a:ext cx="362092" cy="372194"/>
            </a:xfrm>
            <a:prstGeom prst="ellipse">
              <a:avLst/>
            </a:prstGeom>
            <a:solidFill>
              <a:srgbClr val="000000">
                <a:alpha val="6588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 dirty="0">
                <a:latin typeface="굴림" panose="020B0600000101010101" pitchFamily="50" charset="-127"/>
                <a:ea typeface="Apple SD Gothic Neo" panose="02000300000000000000" pitchFamily="2" charset="-127"/>
              </a:endParaRPr>
            </a:p>
          </p:txBody>
        </p:sp>
        <p:sp>
          <p:nvSpPr>
            <p:cNvPr id="632" name="5"/>
            <p:cNvSpPr txBox="1"/>
            <p:nvPr/>
          </p:nvSpPr>
          <p:spPr>
            <a:xfrm>
              <a:off x="98746" y="32210"/>
              <a:ext cx="164597" cy="307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</a:defRPr>
              </a:lvl1pPr>
            </a:lstStyle>
            <a:p>
              <a:r>
                <a:rPr dirty="0">
                  <a:latin typeface="굴림" panose="020B0600000101010101" pitchFamily="50" charset="-127"/>
                  <a:ea typeface="Apple SD Gothic Neo" panose="02000300000000000000" pitchFamily="2" charset="-127"/>
                </a:rPr>
                <a:t>5</a:t>
              </a:r>
            </a:p>
          </p:txBody>
        </p:sp>
      </p:grp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7" name="그림 13" descr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3390" y="2044388"/>
            <a:ext cx="6692808" cy="3696978"/>
          </a:xfrm>
          <a:prstGeom prst="rect">
            <a:avLst/>
          </a:prstGeom>
          <a:ln w="12700">
            <a:miter lim="400000"/>
          </a:ln>
          <a:effectLst>
            <a:outerShdw blurRad="215900" dist="38100" dir="2700000" rotWithShape="0">
              <a:srgbClr val="000000">
                <a:alpha val="40000"/>
              </a:srgbClr>
            </a:outerShdw>
          </a:effectLst>
        </p:spPr>
      </p:pic>
      <p:pic>
        <p:nvPicPr>
          <p:cNvPr id="638" name="그림 14" descr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6637" y="6211327"/>
            <a:ext cx="6692808" cy="3669093"/>
          </a:xfrm>
          <a:prstGeom prst="rect">
            <a:avLst/>
          </a:prstGeom>
          <a:ln w="12700">
            <a:miter lim="400000"/>
          </a:ln>
          <a:effectLst>
            <a:outerShdw blurRad="215900" dist="38100" dir="2700000" rotWithShape="0">
              <a:srgbClr val="000000">
                <a:alpha val="40000"/>
              </a:srgbClr>
            </a:outerShdw>
          </a:effectLst>
        </p:spPr>
      </p:pic>
      <p:sp>
        <p:nvSpPr>
          <p:cNvPr id="639" name="Freeform 2"/>
          <p:cNvSpPr/>
          <p:nvPr/>
        </p:nvSpPr>
        <p:spPr>
          <a:xfrm>
            <a:off x="0" y="-180827"/>
            <a:ext cx="18288000" cy="1919802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640" name="TextBox 3"/>
          <p:cNvSpPr txBox="1"/>
          <p:nvPr/>
        </p:nvSpPr>
        <p:spPr>
          <a:xfrm>
            <a:off x="13454346" y="587864"/>
            <a:ext cx="3881155" cy="3563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r">
              <a:lnSpc>
                <a:spcPts val="3000"/>
              </a:lnSpc>
              <a:defRPr sz="2200">
                <a:solidFill>
                  <a:srgbClr val="FFFFFF"/>
                </a:solidFill>
                <a:latin typeface="Nanum Square"/>
                <a:ea typeface="Nanum Square"/>
                <a:cs typeface="Nanum Square"/>
                <a:sym typeface="Nanum Square"/>
              </a:defRPr>
            </a:lvl1pPr>
          </a:lstStyle>
          <a:p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프로젝트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설계</a:t>
            </a:r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641" name="TextBox 4"/>
          <p:cNvSpPr txBox="1"/>
          <p:nvPr/>
        </p:nvSpPr>
        <p:spPr>
          <a:xfrm>
            <a:off x="952500" y="360851"/>
            <a:ext cx="14274248" cy="6707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ts val="5800"/>
              </a:lnSpc>
              <a:defRPr sz="4200" spc="-58">
                <a:solidFill>
                  <a:srgbClr val="FFFFFF"/>
                </a:solidFill>
                <a:latin typeface="Nanum Square"/>
                <a:ea typeface="Nanum Square"/>
                <a:cs typeface="Nanum Square"/>
                <a:sym typeface="Nanum Square"/>
              </a:defRPr>
            </a:pP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화면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설계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–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업체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추천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페이지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(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구매자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only) &amp;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베스트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업체</a:t>
            </a:r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graphicFrame>
        <p:nvGraphicFramePr>
          <p:cNvPr id="642" name="표 24"/>
          <p:cNvGraphicFramePr/>
          <p:nvPr>
            <p:extLst>
              <p:ext uri="{D42A27DB-BD31-4B8C-83A1-F6EECF244321}">
                <p14:modId xmlns:p14="http://schemas.microsoft.com/office/powerpoint/2010/main" val="4158516385"/>
              </p:ext>
            </p:extLst>
          </p:nvPr>
        </p:nvGraphicFramePr>
        <p:xfrm>
          <a:off x="8669045" y="6276261"/>
          <a:ext cx="8722310" cy="3526556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9162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0610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8556">
                <a:tc>
                  <a:txBody>
                    <a:bodyPr/>
                    <a:lstStyle/>
                    <a:p>
                      <a:pPr algn="ctr">
                        <a:defRPr sz="1400"/>
                      </a:pP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번호</a:t>
                      </a:r>
                      <a:endParaRPr sz="1600" b="0" i="0" dirty="0">
                        <a:latin typeface="굴림" panose="020B0600000101010101" pitchFamily="50" charset="-127"/>
                        <a:ea typeface="Apple SD Gothic Neo" panose="02000300000000000000" pitchFamily="2" charset="-127"/>
                        <a:cs typeface="+mj-cs"/>
                        <a:sym typeface="Helvetica"/>
                      </a:endParaRPr>
                    </a:p>
                  </a:txBody>
                  <a:tcPr marL="45720" marR="45720" anchor="ctr" horzOverflow="overflow">
                    <a:lnL w="12700">
                      <a:solidFill>
                        <a:srgbClr val="D9D9D9"/>
                      </a:solidFill>
                    </a:lnL>
                    <a:lnR w="12700">
                      <a:solidFill>
                        <a:srgbClr val="D9D9D9"/>
                      </a:solidFill>
                    </a:lnR>
                    <a:lnT w="12700">
                      <a:solidFill>
                        <a:srgbClr val="D9D9D9"/>
                      </a:solidFill>
                    </a:lnT>
                    <a:lnB w="12700">
                      <a:solidFill>
                        <a:srgbClr val="D9D9D9"/>
                      </a:solidFill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/>
                      </a:pP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기능</a:t>
                      </a:r>
                      <a:endParaRPr sz="1600" b="0" i="0" dirty="0">
                        <a:latin typeface="굴림" panose="020B0600000101010101" pitchFamily="50" charset="-127"/>
                        <a:ea typeface="Apple SD Gothic Neo" panose="02000300000000000000" pitchFamily="2" charset="-127"/>
                        <a:cs typeface="+mj-cs"/>
                        <a:sym typeface="Helvetica"/>
                      </a:endParaRPr>
                    </a:p>
                  </a:txBody>
                  <a:tcPr marL="45720" marR="45720" anchor="ctr" horzOverflow="overflow">
                    <a:lnL w="12700">
                      <a:solidFill>
                        <a:srgbClr val="D9D9D9"/>
                      </a:solidFill>
                    </a:lnL>
                    <a:lnR w="12700">
                      <a:solidFill>
                        <a:srgbClr val="D9D9D9"/>
                      </a:solidFill>
                    </a:lnR>
                    <a:lnT w="12700">
                      <a:solidFill>
                        <a:srgbClr val="D9D9D9"/>
                      </a:solidFill>
                    </a:lnT>
                    <a:lnB w="12700">
                      <a:solidFill>
                        <a:srgbClr val="D9D9D9"/>
                      </a:solidFill>
                    </a:lnB>
                    <a:solidFill>
                      <a:schemeClr val="accent5">
                        <a:alpha val="69804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821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9D9D9"/>
                      </a:solidFill>
                    </a:lnL>
                    <a:lnR w="12700">
                      <a:solidFill>
                        <a:srgbClr val="D9D9D9"/>
                      </a:solidFill>
                    </a:lnR>
                    <a:lnT w="12700">
                      <a:solidFill>
                        <a:srgbClr val="D9D9D9"/>
                      </a:solidFill>
                    </a:lnT>
                    <a:lnB w="12700">
                      <a:solidFill>
                        <a:srgbClr val="D9D9D9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[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업체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판매인증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필터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및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결과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내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재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검색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]</a:t>
                      </a:r>
                    </a:p>
                    <a:p>
                      <a:pPr algn="l">
                        <a:defRPr sz="1400"/>
                      </a:pP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판매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인증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여부에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따른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필터를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활용해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구매자가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신뢰도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있는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업체만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조회할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수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있도록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설계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. </a:t>
                      </a:r>
                    </a:p>
                    <a:p>
                      <a:pPr algn="l">
                        <a:defRPr sz="1400"/>
                      </a:pP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Select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box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에서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업체명과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사업자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등록번호를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골라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해당하는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업체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검색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가능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.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D9D9D9"/>
                      </a:solidFill>
                    </a:lnL>
                    <a:lnR w="12700">
                      <a:solidFill>
                        <a:srgbClr val="D9D9D9"/>
                      </a:solidFill>
                    </a:lnR>
                    <a:lnT w="12700">
                      <a:solidFill>
                        <a:srgbClr val="D9D9D9"/>
                      </a:solidFill>
                    </a:lnT>
                    <a:lnB w="12700">
                      <a:solidFill>
                        <a:srgbClr val="D9D9D9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821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9D9D9"/>
                      </a:solidFill>
                    </a:lnL>
                    <a:lnR w="12700">
                      <a:solidFill>
                        <a:srgbClr val="D9D9D9"/>
                      </a:solidFill>
                    </a:lnR>
                    <a:lnT w="12700">
                      <a:solidFill>
                        <a:srgbClr val="D9D9D9"/>
                      </a:solidFill>
                    </a:lnT>
                    <a:lnB w="12700">
                      <a:solidFill>
                        <a:srgbClr val="D9D9D9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[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업체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추천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기준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]</a:t>
                      </a:r>
                    </a:p>
                    <a:p>
                      <a:pPr algn="l">
                        <a:defRPr sz="1400"/>
                      </a:pP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‘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좋아요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’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한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상품과을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기반으로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관련된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카테고리의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상품을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판매하는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업체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추천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.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D9D9D9"/>
                      </a:solidFill>
                    </a:lnL>
                    <a:lnR w="12700">
                      <a:solidFill>
                        <a:srgbClr val="D9D9D9"/>
                      </a:solidFill>
                    </a:lnR>
                    <a:lnT w="12700">
                      <a:solidFill>
                        <a:srgbClr val="D9D9D9"/>
                      </a:solidFill>
                    </a:lnT>
                    <a:lnB w="12700">
                      <a:solidFill>
                        <a:srgbClr val="D9D9D9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1309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9D9D9"/>
                      </a:solidFill>
                    </a:lnL>
                    <a:lnR w="12700">
                      <a:solidFill>
                        <a:srgbClr val="D9D9D9"/>
                      </a:solidFill>
                    </a:lnR>
                    <a:lnT w="12700">
                      <a:solidFill>
                        <a:srgbClr val="D9D9D9"/>
                      </a:solidFill>
                    </a:lnT>
                    <a:lnB w="12700">
                      <a:solidFill>
                        <a:srgbClr val="D9D9D9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[‘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좋아요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’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한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상품이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없을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경우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]</a:t>
                      </a:r>
                    </a:p>
                    <a:p>
                      <a:pPr algn="l">
                        <a:defRPr sz="1400"/>
                      </a:pP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상품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좋아요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클릭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권유</a:t>
                      </a:r>
                      <a:endParaRPr sz="1600" b="0" i="0" dirty="0">
                        <a:latin typeface="굴림" panose="020B0600000101010101" pitchFamily="50" charset="-127"/>
                        <a:ea typeface="Apple SD Gothic Neo" panose="02000300000000000000" pitchFamily="2" charset="-127"/>
                        <a:cs typeface="+mj-cs"/>
                        <a:sym typeface="Helvetica"/>
                      </a:endParaRPr>
                    </a:p>
                  </a:txBody>
                  <a:tcPr marL="45720" marR="45720" horzOverflow="overflow">
                    <a:lnL w="12700">
                      <a:solidFill>
                        <a:srgbClr val="D9D9D9"/>
                      </a:solidFill>
                    </a:lnL>
                    <a:lnR w="12700">
                      <a:solidFill>
                        <a:srgbClr val="D9D9D9"/>
                      </a:solidFill>
                    </a:lnR>
                    <a:lnT w="12700">
                      <a:solidFill>
                        <a:srgbClr val="D9D9D9"/>
                      </a:solidFill>
                    </a:lnT>
                    <a:lnB w="12700">
                      <a:solidFill>
                        <a:srgbClr val="D9D9D9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1309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9D9D9"/>
                      </a:solidFill>
                    </a:lnL>
                    <a:lnR w="12700">
                      <a:solidFill>
                        <a:srgbClr val="D9D9D9"/>
                      </a:solidFill>
                    </a:lnR>
                    <a:lnT w="12700">
                      <a:solidFill>
                        <a:srgbClr val="D9D9D9"/>
                      </a:solidFill>
                    </a:lnT>
                    <a:lnB w="12700">
                      <a:solidFill>
                        <a:srgbClr val="D9D9D9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[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베스트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업체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]</a:t>
                      </a:r>
                    </a:p>
                    <a:p>
                      <a:pPr algn="l">
                        <a:defRPr sz="1400"/>
                      </a:pP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업체의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전체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상품의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평균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평점이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높은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순으로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나열하여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한눈에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인기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업체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확인할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수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있도록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구현</a:t>
                      </a:r>
                      <a:endParaRPr sz="1600" b="0" i="0" dirty="0">
                        <a:latin typeface="굴림" panose="020B0600000101010101" pitchFamily="50" charset="-127"/>
                        <a:ea typeface="Apple SD Gothic Neo" panose="02000300000000000000" pitchFamily="2" charset="-127"/>
                        <a:cs typeface="+mj-cs"/>
                        <a:sym typeface="Helvetica"/>
                      </a:endParaRPr>
                    </a:p>
                  </a:txBody>
                  <a:tcPr marL="45720" marR="45720" horzOverflow="overflow">
                    <a:lnL w="12700">
                      <a:solidFill>
                        <a:srgbClr val="D9D9D9"/>
                      </a:solidFill>
                    </a:lnL>
                    <a:lnR w="12700">
                      <a:solidFill>
                        <a:srgbClr val="D9D9D9"/>
                      </a:solidFill>
                    </a:lnR>
                    <a:lnT w="12700">
                      <a:solidFill>
                        <a:srgbClr val="D9D9D9"/>
                      </a:solidFill>
                    </a:lnT>
                    <a:lnB w="12700">
                      <a:solidFill>
                        <a:srgbClr val="D9D9D9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645" name="타원 6"/>
          <p:cNvGrpSpPr/>
          <p:nvPr/>
        </p:nvGrpSpPr>
        <p:grpSpPr>
          <a:xfrm>
            <a:off x="2496937" y="7513502"/>
            <a:ext cx="362093" cy="372196"/>
            <a:chOff x="-1" y="0"/>
            <a:chExt cx="362092" cy="372194"/>
          </a:xfrm>
        </p:grpSpPr>
        <p:sp>
          <p:nvSpPr>
            <p:cNvPr id="643" name="원"/>
            <p:cNvSpPr/>
            <p:nvPr/>
          </p:nvSpPr>
          <p:spPr>
            <a:xfrm>
              <a:off x="-1" y="0"/>
              <a:ext cx="362092" cy="372194"/>
            </a:xfrm>
            <a:prstGeom prst="ellipse">
              <a:avLst/>
            </a:prstGeom>
            <a:solidFill>
              <a:srgbClr val="000000">
                <a:alpha val="6588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 dirty="0">
                <a:latin typeface="굴림" panose="020B0600000101010101" pitchFamily="50" charset="-127"/>
                <a:ea typeface="Apple SD Gothic Neo" panose="02000300000000000000" pitchFamily="2" charset="-127"/>
              </a:endParaRPr>
            </a:p>
          </p:txBody>
        </p:sp>
        <p:sp>
          <p:nvSpPr>
            <p:cNvPr id="644" name="3"/>
            <p:cNvSpPr txBox="1"/>
            <p:nvPr/>
          </p:nvSpPr>
          <p:spPr>
            <a:xfrm>
              <a:off x="98746" y="32210"/>
              <a:ext cx="164597" cy="307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</a:defRPr>
              </a:lvl1pPr>
            </a:lstStyle>
            <a:p>
              <a:r>
                <a:rPr dirty="0">
                  <a:latin typeface="굴림" panose="020B0600000101010101" pitchFamily="50" charset="-127"/>
                  <a:ea typeface="Apple SD Gothic Neo" panose="02000300000000000000" pitchFamily="2" charset="-127"/>
                </a:rPr>
                <a:t>3</a:t>
              </a:r>
            </a:p>
          </p:txBody>
        </p:sp>
      </p:grpSp>
      <p:grpSp>
        <p:nvGrpSpPr>
          <p:cNvPr id="648" name="타원 10"/>
          <p:cNvGrpSpPr/>
          <p:nvPr/>
        </p:nvGrpSpPr>
        <p:grpSpPr>
          <a:xfrm>
            <a:off x="2742144" y="2958290"/>
            <a:ext cx="362093" cy="372196"/>
            <a:chOff x="-1" y="0"/>
            <a:chExt cx="362092" cy="372194"/>
          </a:xfrm>
        </p:grpSpPr>
        <p:sp>
          <p:nvSpPr>
            <p:cNvPr id="646" name="원"/>
            <p:cNvSpPr/>
            <p:nvPr/>
          </p:nvSpPr>
          <p:spPr>
            <a:xfrm>
              <a:off x="-1" y="0"/>
              <a:ext cx="362092" cy="372194"/>
            </a:xfrm>
            <a:prstGeom prst="ellipse">
              <a:avLst/>
            </a:prstGeom>
            <a:solidFill>
              <a:srgbClr val="000000">
                <a:alpha val="6588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 dirty="0">
                <a:latin typeface="굴림" panose="020B0600000101010101" pitchFamily="50" charset="-127"/>
                <a:ea typeface="Apple SD Gothic Neo" panose="02000300000000000000" pitchFamily="2" charset="-127"/>
              </a:endParaRPr>
            </a:p>
          </p:txBody>
        </p:sp>
        <p:sp>
          <p:nvSpPr>
            <p:cNvPr id="647" name="1"/>
            <p:cNvSpPr txBox="1"/>
            <p:nvPr/>
          </p:nvSpPr>
          <p:spPr>
            <a:xfrm>
              <a:off x="98746" y="32210"/>
              <a:ext cx="164597" cy="307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</a:defRPr>
              </a:lvl1pPr>
            </a:lstStyle>
            <a:p>
              <a:r>
                <a:rPr dirty="0">
                  <a:latin typeface="굴림" panose="020B0600000101010101" pitchFamily="50" charset="-127"/>
                  <a:ea typeface="Apple SD Gothic Neo" panose="02000300000000000000" pitchFamily="2" charset="-127"/>
                </a:rPr>
                <a:t>1</a:t>
              </a:r>
            </a:p>
          </p:txBody>
        </p:sp>
      </p:grpSp>
      <p:grpSp>
        <p:nvGrpSpPr>
          <p:cNvPr id="651" name="타원 15"/>
          <p:cNvGrpSpPr/>
          <p:nvPr/>
        </p:nvGrpSpPr>
        <p:grpSpPr>
          <a:xfrm>
            <a:off x="5943598" y="3685230"/>
            <a:ext cx="362094" cy="372196"/>
            <a:chOff x="-1" y="0"/>
            <a:chExt cx="362092" cy="372194"/>
          </a:xfrm>
        </p:grpSpPr>
        <p:sp>
          <p:nvSpPr>
            <p:cNvPr id="649" name="원"/>
            <p:cNvSpPr/>
            <p:nvPr/>
          </p:nvSpPr>
          <p:spPr>
            <a:xfrm>
              <a:off x="-1" y="0"/>
              <a:ext cx="362092" cy="372194"/>
            </a:xfrm>
            <a:prstGeom prst="ellipse">
              <a:avLst/>
            </a:prstGeom>
            <a:solidFill>
              <a:srgbClr val="000000">
                <a:alpha val="6588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 dirty="0">
                <a:latin typeface="굴림" panose="020B0600000101010101" pitchFamily="50" charset="-127"/>
                <a:ea typeface="Apple SD Gothic Neo" panose="02000300000000000000" pitchFamily="2" charset="-127"/>
              </a:endParaRPr>
            </a:p>
          </p:txBody>
        </p:sp>
        <p:sp>
          <p:nvSpPr>
            <p:cNvPr id="650" name="2"/>
            <p:cNvSpPr txBox="1"/>
            <p:nvPr/>
          </p:nvSpPr>
          <p:spPr>
            <a:xfrm>
              <a:off x="98746" y="32210"/>
              <a:ext cx="164597" cy="307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</a:defRPr>
              </a:lvl1pPr>
            </a:lstStyle>
            <a:p>
              <a:r>
                <a:rPr dirty="0">
                  <a:latin typeface="굴림" panose="020B0600000101010101" pitchFamily="50" charset="-127"/>
                  <a:ea typeface="Apple SD Gothic Neo" panose="02000300000000000000" pitchFamily="2" charset="-127"/>
                </a:rPr>
                <a:t>2</a:t>
              </a:r>
            </a:p>
          </p:txBody>
        </p:sp>
      </p:grpSp>
      <p:pic>
        <p:nvPicPr>
          <p:cNvPr id="652" name="그림 17" descr="그림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04326" y="2051491"/>
            <a:ext cx="6781801" cy="3738063"/>
          </a:xfrm>
          <a:prstGeom prst="rect">
            <a:avLst/>
          </a:prstGeom>
          <a:ln w="12700">
            <a:miter lim="400000"/>
          </a:ln>
          <a:effectLst>
            <a:outerShdw blurRad="241300" dist="38100" dir="2700000" rotWithShape="0">
              <a:srgbClr val="000000">
                <a:alpha val="40000"/>
              </a:srgbClr>
            </a:outerShdw>
          </a:effectLst>
        </p:spPr>
      </p:pic>
      <p:grpSp>
        <p:nvGrpSpPr>
          <p:cNvPr id="655" name="타원 19"/>
          <p:cNvGrpSpPr/>
          <p:nvPr/>
        </p:nvGrpSpPr>
        <p:grpSpPr>
          <a:xfrm>
            <a:off x="9161855" y="2674373"/>
            <a:ext cx="362093" cy="372195"/>
            <a:chOff x="-1" y="0"/>
            <a:chExt cx="362092" cy="372194"/>
          </a:xfrm>
        </p:grpSpPr>
        <p:sp>
          <p:nvSpPr>
            <p:cNvPr id="653" name="원"/>
            <p:cNvSpPr/>
            <p:nvPr/>
          </p:nvSpPr>
          <p:spPr>
            <a:xfrm>
              <a:off x="-1" y="0"/>
              <a:ext cx="362092" cy="372194"/>
            </a:xfrm>
            <a:prstGeom prst="ellipse">
              <a:avLst/>
            </a:prstGeom>
            <a:solidFill>
              <a:srgbClr val="000000">
                <a:alpha val="6588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 dirty="0">
                <a:latin typeface="굴림" panose="020B0600000101010101" pitchFamily="50" charset="-127"/>
                <a:ea typeface="Apple SD Gothic Neo" panose="02000300000000000000" pitchFamily="2" charset="-127"/>
              </a:endParaRPr>
            </a:p>
          </p:txBody>
        </p:sp>
        <p:sp>
          <p:nvSpPr>
            <p:cNvPr id="654" name="4"/>
            <p:cNvSpPr txBox="1"/>
            <p:nvPr/>
          </p:nvSpPr>
          <p:spPr>
            <a:xfrm>
              <a:off x="98746" y="32210"/>
              <a:ext cx="164597" cy="3077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</a:defRPr>
              </a:lvl1pPr>
            </a:lstStyle>
            <a:p>
              <a:r>
                <a:rPr dirty="0">
                  <a:latin typeface="굴림" panose="020B0600000101010101" pitchFamily="50" charset="-127"/>
                  <a:ea typeface="Apple SD Gothic Neo" panose="02000300000000000000" pitchFamily="2" charset="-127"/>
                </a:rPr>
                <a:t>4</a:t>
              </a:r>
            </a:p>
          </p:txBody>
        </p:sp>
      </p:grp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B4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Freeform 3"/>
          <p:cNvSpPr/>
          <p:nvPr/>
        </p:nvSpPr>
        <p:spPr>
          <a:xfrm>
            <a:off x="4999327" y="5623500"/>
            <a:ext cx="8289322" cy="1905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endParaRPr sz="4800"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125" name="Freeform 4"/>
          <p:cNvSpPr/>
          <p:nvPr/>
        </p:nvSpPr>
        <p:spPr>
          <a:xfrm>
            <a:off x="12540005" y="4832089"/>
            <a:ext cx="643893" cy="62282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 sz="4800"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842C7539-F34C-A51F-30D9-D8342DBCAF75}"/>
              </a:ext>
            </a:extLst>
          </p:cNvPr>
          <p:cNvSpPr txBox="1"/>
          <p:nvPr/>
        </p:nvSpPr>
        <p:spPr>
          <a:xfrm>
            <a:off x="7072972" y="4021824"/>
            <a:ext cx="4655201" cy="13635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lnSpc>
                <a:spcPts val="12500"/>
              </a:lnSpc>
              <a:defRPr sz="6000" b="1" spc="-484">
                <a:solidFill>
                  <a:srgbClr val="FFFFFF"/>
                </a:solidFill>
                <a:latin typeface="Nanum Square Bold"/>
                <a:ea typeface="Nanum Square Bold"/>
                <a:cs typeface="Nanum Square Bold"/>
                <a:sym typeface="Nanum Square Bold"/>
              </a:defRPr>
            </a:lvl1pPr>
          </a:lstStyle>
          <a:p>
            <a:r>
              <a:rPr lang="ko-KR" altLang="en-US" b="0" dirty="0">
                <a:latin typeface="굴림" panose="020B0600000101010101" pitchFamily="50" charset="-127"/>
                <a:ea typeface="Apple SD Gothic Neo" panose="02000300000000000000" pitchFamily="2" charset="-127"/>
              </a:rPr>
              <a:t>프로젝트 기획</a:t>
            </a:r>
            <a:endParaRPr b="0"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1" name="그룹 17"/>
          <p:cNvGrpSpPr/>
          <p:nvPr/>
        </p:nvGrpSpPr>
        <p:grpSpPr>
          <a:xfrm>
            <a:off x="1080164" y="2168560"/>
            <a:ext cx="7772401" cy="7594838"/>
            <a:chOff x="0" y="0"/>
            <a:chExt cx="7772400" cy="7594837"/>
          </a:xfrm>
          <a:effectLst>
            <a:outerShdw blurRad="361794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659" name="그림 11" descr="그림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-1"/>
              <a:ext cx="7772400" cy="429332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60" name="그림 14" descr="그림 1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3713264"/>
              <a:ext cx="7772400" cy="388157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662" name="Freeform 2"/>
          <p:cNvSpPr/>
          <p:nvPr/>
        </p:nvSpPr>
        <p:spPr>
          <a:xfrm>
            <a:off x="0" y="-180827"/>
            <a:ext cx="18288000" cy="1919802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663" name="TextBox 3"/>
          <p:cNvSpPr txBox="1"/>
          <p:nvPr/>
        </p:nvSpPr>
        <p:spPr>
          <a:xfrm>
            <a:off x="13454346" y="587864"/>
            <a:ext cx="3881155" cy="3563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r">
              <a:lnSpc>
                <a:spcPts val="3000"/>
              </a:lnSpc>
              <a:defRPr sz="2200">
                <a:solidFill>
                  <a:srgbClr val="FFFFFF"/>
                </a:solidFill>
                <a:latin typeface="Nanum Square"/>
                <a:ea typeface="Nanum Square"/>
                <a:cs typeface="Nanum Square"/>
                <a:sym typeface="Nanum Square"/>
              </a:defRPr>
            </a:lvl1pPr>
          </a:lstStyle>
          <a:p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프로젝트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설계</a:t>
            </a:r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664" name="TextBox 4"/>
          <p:cNvSpPr txBox="1"/>
          <p:nvPr/>
        </p:nvSpPr>
        <p:spPr>
          <a:xfrm>
            <a:off x="952500" y="360851"/>
            <a:ext cx="8377030" cy="6707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ts val="5800"/>
              </a:lnSpc>
              <a:defRPr sz="4200" spc="-58">
                <a:solidFill>
                  <a:srgbClr val="FFFFFF"/>
                </a:solidFill>
                <a:latin typeface="Nanum Square"/>
                <a:ea typeface="Nanum Square"/>
                <a:cs typeface="Nanum Square"/>
                <a:sym typeface="Nanum Square"/>
              </a:defRPr>
            </a:pP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화면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설계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–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업체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상세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페이지</a:t>
            </a:r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graphicFrame>
        <p:nvGraphicFramePr>
          <p:cNvPr id="665" name="표 24"/>
          <p:cNvGraphicFramePr/>
          <p:nvPr>
            <p:extLst>
              <p:ext uri="{D42A27DB-BD31-4B8C-83A1-F6EECF244321}">
                <p14:modId xmlns:p14="http://schemas.microsoft.com/office/powerpoint/2010/main" val="234407206"/>
              </p:ext>
            </p:extLst>
          </p:nvPr>
        </p:nvGraphicFramePr>
        <p:xfrm>
          <a:off x="9184861" y="4435624"/>
          <a:ext cx="7929372" cy="2459756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8329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964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8556">
                <a:tc>
                  <a:txBody>
                    <a:bodyPr/>
                    <a:lstStyle/>
                    <a:p>
                      <a:pPr algn="ctr">
                        <a:defRPr sz="1400"/>
                      </a:pP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번호</a:t>
                      </a:r>
                      <a:endParaRPr sz="1600" b="0" i="0" dirty="0">
                        <a:latin typeface="굴림" panose="020B0600000101010101" pitchFamily="50" charset="-127"/>
                        <a:ea typeface="Apple SD Gothic Neo" panose="02000300000000000000" pitchFamily="2" charset="-127"/>
                        <a:cs typeface="+mj-cs"/>
                        <a:sym typeface="Helvetica"/>
                      </a:endParaRPr>
                    </a:p>
                  </a:txBody>
                  <a:tcPr marL="45720" marR="45720" anchor="ctr" horzOverflow="overflow">
                    <a:lnL w="12700">
                      <a:solidFill>
                        <a:srgbClr val="D9D9D9"/>
                      </a:solidFill>
                    </a:lnL>
                    <a:lnR w="12700">
                      <a:solidFill>
                        <a:srgbClr val="D9D9D9"/>
                      </a:solidFill>
                    </a:lnR>
                    <a:lnT w="12700">
                      <a:solidFill>
                        <a:srgbClr val="D9D9D9"/>
                      </a:solidFill>
                    </a:lnT>
                    <a:lnB w="12700">
                      <a:solidFill>
                        <a:srgbClr val="D9D9D9"/>
                      </a:solidFill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/>
                      </a:pP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기능</a:t>
                      </a:r>
                      <a:endParaRPr sz="1600" b="0" i="0" dirty="0">
                        <a:latin typeface="굴림" panose="020B0600000101010101" pitchFamily="50" charset="-127"/>
                        <a:ea typeface="Apple SD Gothic Neo" panose="02000300000000000000" pitchFamily="2" charset="-127"/>
                        <a:cs typeface="+mj-cs"/>
                        <a:sym typeface="Helvetica"/>
                      </a:endParaRPr>
                    </a:p>
                  </a:txBody>
                  <a:tcPr marL="45720" marR="45720" anchor="ctr" horzOverflow="overflow">
                    <a:lnL w="12700">
                      <a:solidFill>
                        <a:srgbClr val="D9D9D9"/>
                      </a:solidFill>
                    </a:lnL>
                    <a:lnR w="12700">
                      <a:solidFill>
                        <a:srgbClr val="D9D9D9"/>
                      </a:solidFill>
                    </a:lnR>
                    <a:lnT w="12700">
                      <a:solidFill>
                        <a:srgbClr val="D9D9D9"/>
                      </a:solidFill>
                    </a:lnT>
                    <a:lnB w="12700">
                      <a:solidFill>
                        <a:srgbClr val="D9D9D9"/>
                      </a:solidFill>
                    </a:lnB>
                    <a:solidFill>
                      <a:schemeClr val="accent5">
                        <a:alpha val="69804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821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9D9D9"/>
                      </a:solidFill>
                    </a:lnL>
                    <a:lnR w="12700">
                      <a:solidFill>
                        <a:srgbClr val="D9D9D9"/>
                      </a:solidFill>
                    </a:lnR>
                    <a:lnT w="12700">
                      <a:solidFill>
                        <a:srgbClr val="D9D9D9"/>
                      </a:solidFill>
                    </a:lnT>
                    <a:lnB w="12700">
                      <a:solidFill>
                        <a:srgbClr val="D9D9D9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[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업체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평가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정보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제공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]</a:t>
                      </a:r>
                    </a:p>
                    <a:p>
                      <a:pPr algn="l">
                        <a:defRPr sz="1400"/>
                      </a:pP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해당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업체의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신뢰도를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판단할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수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있는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정보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최상단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배치</a:t>
                      </a:r>
                      <a:endParaRPr sz="1600" b="0" i="0" dirty="0">
                        <a:latin typeface="굴림" panose="020B0600000101010101" pitchFamily="50" charset="-127"/>
                        <a:ea typeface="Apple SD Gothic Neo" panose="02000300000000000000" pitchFamily="2" charset="-127"/>
                        <a:cs typeface="+mj-cs"/>
                        <a:sym typeface="Helvetica"/>
                      </a:endParaRPr>
                    </a:p>
                  </a:txBody>
                  <a:tcPr marL="45720" marR="45720" horzOverflow="overflow">
                    <a:lnL w="12700">
                      <a:solidFill>
                        <a:srgbClr val="D9D9D9"/>
                      </a:solidFill>
                    </a:lnL>
                    <a:lnR w="12700">
                      <a:solidFill>
                        <a:srgbClr val="D9D9D9"/>
                      </a:solidFill>
                    </a:lnR>
                    <a:lnT w="12700">
                      <a:solidFill>
                        <a:srgbClr val="D9D9D9"/>
                      </a:solidFill>
                    </a:lnT>
                    <a:lnB w="12700">
                      <a:solidFill>
                        <a:srgbClr val="D9D9D9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821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9D9D9"/>
                      </a:solidFill>
                    </a:lnL>
                    <a:lnR w="12700">
                      <a:solidFill>
                        <a:srgbClr val="D9D9D9"/>
                      </a:solidFill>
                    </a:lnR>
                    <a:lnT w="12700">
                      <a:solidFill>
                        <a:srgbClr val="D9D9D9"/>
                      </a:solidFill>
                    </a:lnT>
                    <a:lnB w="12700">
                      <a:solidFill>
                        <a:srgbClr val="D9D9D9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[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업체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상세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정보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]</a:t>
                      </a:r>
                    </a:p>
                    <a:p>
                      <a:pPr algn="l">
                        <a:defRPr sz="1400"/>
                      </a:pP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업체와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관련된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상세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정보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제공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.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D9D9D9"/>
                      </a:solidFill>
                    </a:lnL>
                    <a:lnR w="12700">
                      <a:solidFill>
                        <a:srgbClr val="D9D9D9"/>
                      </a:solidFill>
                    </a:lnR>
                    <a:lnT w="12700">
                      <a:solidFill>
                        <a:srgbClr val="D9D9D9"/>
                      </a:solidFill>
                    </a:lnT>
                    <a:lnB w="12700">
                      <a:solidFill>
                        <a:srgbClr val="D9D9D9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792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9D9D9"/>
                      </a:solidFill>
                    </a:lnL>
                    <a:lnR w="12700">
                      <a:solidFill>
                        <a:srgbClr val="D9D9D9"/>
                      </a:solidFill>
                    </a:lnR>
                    <a:lnT w="12700">
                      <a:solidFill>
                        <a:srgbClr val="D9D9D9"/>
                      </a:solidFill>
                    </a:lnT>
                    <a:lnB w="12700">
                      <a:solidFill>
                        <a:srgbClr val="D9D9D9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[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해당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업체가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판매하는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상품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조회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]</a:t>
                      </a:r>
                    </a:p>
                    <a:p>
                      <a:pPr algn="l">
                        <a:defRPr sz="1400"/>
                      </a:pP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업체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단위로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상품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리스트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조회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가능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.</a:t>
                      </a:r>
                    </a:p>
                    <a:p>
                      <a:pPr algn="l">
                        <a:defRPr sz="1400"/>
                      </a:pP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헤당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업체가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판매하는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상품내에서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검색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가능</a:t>
                      </a:r>
                      <a:endParaRPr sz="1600" b="0" i="0" dirty="0">
                        <a:latin typeface="굴림" panose="020B0600000101010101" pitchFamily="50" charset="-127"/>
                        <a:ea typeface="Apple SD Gothic Neo" panose="02000300000000000000" pitchFamily="2" charset="-127"/>
                        <a:cs typeface="+mj-cs"/>
                        <a:sym typeface="Helvetica"/>
                      </a:endParaRPr>
                    </a:p>
                  </a:txBody>
                  <a:tcPr marL="45720" marR="45720" horzOverflow="overflow">
                    <a:lnL w="12700">
                      <a:solidFill>
                        <a:srgbClr val="D9D9D9"/>
                      </a:solidFill>
                    </a:lnL>
                    <a:lnR w="12700">
                      <a:solidFill>
                        <a:srgbClr val="D9D9D9"/>
                      </a:solidFill>
                    </a:lnR>
                    <a:lnT w="12700">
                      <a:solidFill>
                        <a:srgbClr val="D9D9D9"/>
                      </a:solidFill>
                    </a:lnT>
                    <a:lnB w="12700">
                      <a:solidFill>
                        <a:srgbClr val="D9D9D9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668" name="타원 6"/>
          <p:cNvGrpSpPr/>
          <p:nvPr/>
        </p:nvGrpSpPr>
        <p:grpSpPr>
          <a:xfrm>
            <a:off x="2362198" y="5452238"/>
            <a:ext cx="362094" cy="372196"/>
            <a:chOff x="-1" y="0"/>
            <a:chExt cx="362092" cy="372194"/>
          </a:xfrm>
        </p:grpSpPr>
        <p:sp>
          <p:nvSpPr>
            <p:cNvPr id="666" name="원"/>
            <p:cNvSpPr/>
            <p:nvPr/>
          </p:nvSpPr>
          <p:spPr>
            <a:xfrm>
              <a:off x="-1" y="0"/>
              <a:ext cx="362092" cy="372194"/>
            </a:xfrm>
            <a:prstGeom prst="ellipse">
              <a:avLst/>
            </a:prstGeom>
            <a:solidFill>
              <a:srgbClr val="000000">
                <a:alpha val="6588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 dirty="0">
                <a:latin typeface="굴림" panose="020B0600000101010101" pitchFamily="50" charset="-127"/>
                <a:ea typeface="Apple SD Gothic Neo" panose="02000300000000000000" pitchFamily="2" charset="-127"/>
              </a:endParaRPr>
            </a:p>
          </p:txBody>
        </p:sp>
        <p:sp>
          <p:nvSpPr>
            <p:cNvPr id="667" name="3"/>
            <p:cNvSpPr txBox="1"/>
            <p:nvPr/>
          </p:nvSpPr>
          <p:spPr>
            <a:xfrm>
              <a:off x="98746" y="32210"/>
              <a:ext cx="164597" cy="307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</a:defRPr>
              </a:lvl1pPr>
            </a:lstStyle>
            <a:p>
              <a:r>
                <a:rPr dirty="0">
                  <a:latin typeface="굴림" panose="020B0600000101010101" pitchFamily="50" charset="-127"/>
                  <a:ea typeface="Apple SD Gothic Neo" panose="02000300000000000000" pitchFamily="2" charset="-127"/>
                </a:rPr>
                <a:t>3</a:t>
              </a:r>
            </a:p>
          </p:txBody>
        </p:sp>
      </p:grpSp>
      <p:grpSp>
        <p:nvGrpSpPr>
          <p:cNvPr id="671" name="타원 10"/>
          <p:cNvGrpSpPr/>
          <p:nvPr/>
        </p:nvGrpSpPr>
        <p:grpSpPr>
          <a:xfrm>
            <a:off x="3334166" y="3159568"/>
            <a:ext cx="362093" cy="372196"/>
            <a:chOff x="-1" y="0"/>
            <a:chExt cx="362092" cy="372194"/>
          </a:xfrm>
        </p:grpSpPr>
        <p:sp>
          <p:nvSpPr>
            <p:cNvPr id="669" name="원"/>
            <p:cNvSpPr/>
            <p:nvPr/>
          </p:nvSpPr>
          <p:spPr>
            <a:xfrm>
              <a:off x="-1" y="0"/>
              <a:ext cx="362092" cy="372194"/>
            </a:xfrm>
            <a:prstGeom prst="ellipse">
              <a:avLst/>
            </a:prstGeom>
            <a:solidFill>
              <a:srgbClr val="000000">
                <a:alpha val="6588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 dirty="0">
                <a:latin typeface="굴림" panose="020B0600000101010101" pitchFamily="50" charset="-127"/>
                <a:ea typeface="Apple SD Gothic Neo" panose="02000300000000000000" pitchFamily="2" charset="-127"/>
              </a:endParaRPr>
            </a:p>
          </p:txBody>
        </p:sp>
        <p:sp>
          <p:nvSpPr>
            <p:cNvPr id="670" name="1"/>
            <p:cNvSpPr txBox="1"/>
            <p:nvPr/>
          </p:nvSpPr>
          <p:spPr>
            <a:xfrm>
              <a:off x="98746" y="32210"/>
              <a:ext cx="164597" cy="307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</a:defRPr>
              </a:lvl1pPr>
            </a:lstStyle>
            <a:p>
              <a:r>
                <a:rPr dirty="0">
                  <a:latin typeface="굴림" panose="020B0600000101010101" pitchFamily="50" charset="-127"/>
                  <a:ea typeface="Apple SD Gothic Neo" panose="02000300000000000000" pitchFamily="2" charset="-127"/>
                </a:rPr>
                <a:t>1</a:t>
              </a:r>
            </a:p>
          </p:txBody>
        </p:sp>
      </p:grpSp>
      <p:grpSp>
        <p:nvGrpSpPr>
          <p:cNvPr id="674" name="타원 15"/>
          <p:cNvGrpSpPr/>
          <p:nvPr/>
        </p:nvGrpSpPr>
        <p:grpSpPr>
          <a:xfrm>
            <a:off x="1523998" y="4315221"/>
            <a:ext cx="362094" cy="372196"/>
            <a:chOff x="-1" y="0"/>
            <a:chExt cx="362092" cy="372194"/>
          </a:xfrm>
        </p:grpSpPr>
        <p:sp>
          <p:nvSpPr>
            <p:cNvPr id="672" name="원"/>
            <p:cNvSpPr/>
            <p:nvPr/>
          </p:nvSpPr>
          <p:spPr>
            <a:xfrm>
              <a:off x="-1" y="0"/>
              <a:ext cx="362092" cy="372194"/>
            </a:xfrm>
            <a:prstGeom prst="ellipse">
              <a:avLst/>
            </a:prstGeom>
            <a:solidFill>
              <a:srgbClr val="000000">
                <a:alpha val="6588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 dirty="0">
                <a:latin typeface="굴림" panose="020B0600000101010101" pitchFamily="50" charset="-127"/>
                <a:ea typeface="Apple SD Gothic Neo" panose="02000300000000000000" pitchFamily="2" charset="-127"/>
              </a:endParaRPr>
            </a:p>
          </p:txBody>
        </p:sp>
        <p:sp>
          <p:nvSpPr>
            <p:cNvPr id="673" name="2"/>
            <p:cNvSpPr txBox="1"/>
            <p:nvPr/>
          </p:nvSpPr>
          <p:spPr>
            <a:xfrm>
              <a:off x="98746" y="32210"/>
              <a:ext cx="164597" cy="307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</a:defRPr>
              </a:lvl1pPr>
            </a:lstStyle>
            <a:p>
              <a:r>
                <a:rPr dirty="0">
                  <a:latin typeface="굴림" panose="020B0600000101010101" pitchFamily="50" charset="-127"/>
                  <a:ea typeface="Apple SD Gothic Neo" panose="02000300000000000000" pitchFamily="2" charset="-127"/>
                </a:rPr>
                <a:t>2</a:t>
              </a:r>
            </a:p>
          </p:txBody>
        </p:sp>
      </p:grp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8" name="그림 4" descr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289" y="2280652"/>
            <a:ext cx="7772401" cy="4274821"/>
          </a:xfrm>
          <a:prstGeom prst="rect">
            <a:avLst/>
          </a:prstGeom>
          <a:ln w="12700">
            <a:miter lim="400000"/>
          </a:ln>
          <a:effectLst>
            <a:outerShdw blurRad="469900" dist="38100" dir="2700000" rotWithShape="0">
              <a:srgbClr val="000000">
                <a:alpha val="40000"/>
              </a:srgbClr>
            </a:outerShdw>
          </a:effectLst>
        </p:spPr>
      </p:pic>
      <p:sp>
        <p:nvSpPr>
          <p:cNvPr id="679" name="Freeform 2"/>
          <p:cNvSpPr/>
          <p:nvPr/>
        </p:nvSpPr>
        <p:spPr>
          <a:xfrm>
            <a:off x="0" y="-180827"/>
            <a:ext cx="18288000" cy="1919802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680" name="TextBox 3"/>
          <p:cNvSpPr txBox="1"/>
          <p:nvPr/>
        </p:nvSpPr>
        <p:spPr>
          <a:xfrm>
            <a:off x="13454346" y="587864"/>
            <a:ext cx="3881155" cy="3563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r">
              <a:lnSpc>
                <a:spcPts val="3000"/>
              </a:lnSpc>
              <a:defRPr sz="2200">
                <a:solidFill>
                  <a:srgbClr val="FFFFFF"/>
                </a:solidFill>
                <a:latin typeface="Nanum Square"/>
                <a:ea typeface="Nanum Square"/>
                <a:cs typeface="Nanum Square"/>
                <a:sym typeface="Nanum Square"/>
              </a:defRPr>
            </a:lvl1pPr>
          </a:lstStyle>
          <a:p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프로젝트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설계</a:t>
            </a:r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681" name="TextBox 4"/>
          <p:cNvSpPr txBox="1"/>
          <p:nvPr/>
        </p:nvSpPr>
        <p:spPr>
          <a:xfrm>
            <a:off x="952500" y="360851"/>
            <a:ext cx="11849100" cy="6707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ts val="5800"/>
              </a:lnSpc>
              <a:defRPr sz="4200" spc="-58">
                <a:solidFill>
                  <a:srgbClr val="FFFFFF"/>
                </a:solidFill>
                <a:latin typeface="Nanum Square"/>
                <a:ea typeface="Nanum Square"/>
                <a:cs typeface="Nanum Square"/>
                <a:sym typeface="Nanum Square"/>
              </a:defRPr>
            </a:pP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화면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설계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–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장바구니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페이지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(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구매자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only)</a:t>
            </a:r>
          </a:p>
        </p:txBody>
      </p:sp>
      <p:graphicFrame>
        <p:nvGraphicFramePr>
          <p:cNvPr id="682" name="표 24"/>
          <p:cNvGraphicFramePr/>
          <p:nvPr>
            <p:extLst>
              <p:ext uri="{D42A27DB-BD31-4B8C-83A1-F6EECF244321}">
                <p14:modId xmlns:p14="http://schemas.microsoft.com/office/powerpoint/2010/main" val="247089924"/>
              </p:ext>
            </p:extLst>
          </p:nvPr>
        </p:nvGraphicFramePr>
        <p:xfrm>
          <a:off x="9247119" y="2827162"/>
          <a:ext cx="7929372" cy="6784572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8329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964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8556">
                <a:tc>
                  <a:txBody>
                    <a:bodyPr/>
                    <a:lstStyle/>
                    <a:p>
                      <a:pPr algn="ctr">
                        <a:defRPr sz="1400"/>
                      </a:pP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번호</a:t>
                      </a:r>
                      <a:endParaRPr sz="1600" b="0" i="0" dirty="0">
                        <a:latin typeface="굴림" panose="020B0600000101010101" pitchFamily="50" charset="-127"/>
                        <a:ea typeface="Apple SD Gothic Neo" panose="02000300000000000000" pitchFamily="2" charset="-127"/>
                        <a:cs typeface="+mj-cs"/>
                        <a:sym typeface="Helvetica"/>
                      </a:endParaRPr>
                    </a:p>
                  </a:txBody>
                  <a:tcPr marL="45720" marR="45720" anchor="ctr" horzOverflow="overflow">
                    <a:lnL w="12700">
                      <a:solidFill>
                        <a:srgbClr val="D9D9D9"/>
                      </a:solidFill>
                    </a:lnL>
                    <a:lnR w="12700">
                      <a:solidFill>
                        <a:srgbClr val="D9D9D9"/>
                      </a:solidFill>
                    </a:lnR>
                    <a:lnT w="12700">
                      <a:solidFill>
                        <a:srgbClr val="D9D9D9"/>
                      </a:solidFill>
                    </a:lnT>
                    <a:lnB w="12700">
                      <a:solidFill>
                        <a:srgbClr val="D9D9D9"/>
                      </a:solidFill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/>
                      </a:pP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기능</a:t>
                      </a:r>
                      <a:endParaRPr sz="1600" b="0" i="0" dirty="0">
                        <a:latin typeface="굴림" panose="020B0600000101010101" pitchFamily="50" charset="-127"/>
                        <a:ea typeface="Apple SD Gothic Neo" panose="02000300000000000000" pitchFamily="2" charset="-127"/>
                        <a:cs typeface="+mj-cs"/>
                        <a:sym typeface="Helvetica"/>
                      </a:endParaRPr>
                    </a:p>
                  </a:txBody>
                  <a:tcPr marL="45720" marR="45720" anchor="ctr" horzOverflow="overflow">
                    <a:lnL w="12700">
                      <a:solidFill>
                        <a:srgbClr val="D9D9D9"/>
                      </a:solidFill>
                    </a:lnL>
                    <a:lnR w="12700">
                      <a:solidFill>
                        <a:srgbClr val="D9D9D9"/>
                      </a:solidFill>
                    </a:lnR>
                    <a:lnT w="12700">
                      <a:solidFill>
                        <a:srgbClr val="D9D9D9"/>
                      </a:solidFill>
                    </a:lnT>
                    <a:lnB w="12700">
                      <a:solidFill>
                        <a:srgbClr val="D9D9D9"/>
                      </a:solidFill>
                    </a:lnB>
                    <a:solidFill>
                      <a:schemeClr val="accent5">
                        <a:alpha val="69804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821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9D9D9"/>
                      </a:solidFill>
                    </a:lnL>
                    <a:lnR w="12700">
                      <a:solidFill>
                        <a:srgbClr val="D9D9D9"/>
                      </a:solidFill>
                    </a:lnR>
                    <a:lnT w="12700">
                      <a:solidFill>
                        <a:srgbClr val="D9D9D9"/>
                      </a:solidFill>
                    </a:lnT>
                    <a:lnB w="12700">
                      <a:solidFill>
                        <a:srgbClr val="D9D9D9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[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헤더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장바구니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아이콘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]</a:t>
                      </a:r>
                    </a:p>
                    <a:p>
                      <a:pPr algn="l">
                        <a:defRPr sz="1400"/>
                      </a:pP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장바구니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아이콘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클릭시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장바구니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페이지로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이동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.</a:t>
                      </a:r>
                    </a:p>
                    <a:p>
                      <a:pPr algn="l">
                        <a:defRPr sz="1400"/>
                      </a:pP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미로그인시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로그인이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필요한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서비스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alert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표시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후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로그인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페이지로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이동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.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D9D9D9"/>
                      </a:solidFill>
                    </a:lnL>
                    <a:lnR w="12700">
                      <a:solidFill>
                        <a:srgbClr val="D9D9D9"/>
                      </a:solidFill>
                    </a:lnR>
                    <a:lnT w="12700">
                      <a:solidFill>
                        <a:srgbClr val="D9D9D9"/>
                      </a:solidFill>
                    </a:lnT>
                    <a:lnB w="12700">
                      <a:solidFill>
                        <a:srgbClr val="D9D9D9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821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9D9D9"/>
                      </a:solidFill>
                    </a:lnL>
                    <a:lnR w="12700">
                      <a:solidFill>
                        <a:srgbClr val="D9D9D9"/>
                      </a:solidFill>
                    </a:lnR>
                    <a:lnT w="12700">
                      <a:solidFill>
                        <a:srgbClr val="D9D9D9"/>
                      </a:solidFill>
                    </a:lnT>
                    <a:lnB w="12700">
                      <a:solidFill>
                        <a:srgbClr val="D9D9D9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[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장바구니에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추가된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상품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정보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]</a:t>
                      </a:r>
                    </a:p>
                    <a:p>
                      <a:pPr algn="l">
                        <a:defRPr sz="1400"/>
                      </a:pP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장바구니에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추가된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상품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정보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조회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.</a:t>
                      </a:r>
                    </a:p>
                    <a:p>
                      <a:pPr algn="l">
                        <a:defRPr sz="1400"/>
                      </a:pP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상품정보의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상품명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클릭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시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해당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상품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페이지로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이동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.</a:t>
                      </a:r>
                    </a:p>
                    <a:p>
                      <a:pPr algn="l">
                        <a:defRPr sz="1400"/>
                      </a:pP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기본적으로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체크박스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체크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.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D9D9D9"/>
                      </a:solidFill>
                    </a:lnL>
                    <a:lnR w="12700">
                      <a:solidFill>
                        <a:srgbClr val="D9D9D9"/>
                      </a:solidFill>
                    </a:lnR>
                    <a:lnT w="12700">
                      <a:solidFill>
                        <a:srgbClr val="D9D9D9"/>
                      </a:solidFill>
                    </a:lnT>
                    <a:lnB w="12700">
                      <a:solidFill>
                        <a:srgbClr val="D9D9D9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821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9D9D9"/>
                      </a:solidFill>
                    </a:lnL>
                    <a:lnR w="12700">
                      <a:solidFill>
                        <a:srgbClr val="D9D9D9"/>
                      </a:solidFill>
                    </a:lnR>
                    <a:lnT w="12700">
                      <a:solidFill>
                        <a:srgbClr val="D9D9D9"/>
                      </a:solidFill>
                    </a:lnT>
                    <a:lnB w="12700">
                      <a:solidFill>
                        <a:srgbClr val="D9D9D9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[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선택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상품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삭제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]</a:t>
                      </a:r>
                    </a:p>
                    <a:p>
                      <a:pPr algn="l">
                        <a:defRPr sz="1400"/>
                      </a:pP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체크박스에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선택된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상품만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삭제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.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D9D9D9"/>
                      </a:solidFill>
                    </a:lnL>
                    <a:lnR w="12700">
                      <a:solidFill>
                        <a:srgbClr val="D9D9D9"/>
                      </a:solidFill>
                    </a:lnR>
                    <a:lnT w="12700">
                      <a:solidFill>
                        <a:srgbClr val="D9D9D9"/>
                      </a:solidFill>
                    </a:lnT>
                    <a:lnB w="12700">
                      <a:solidFill>
                        <a:srgbClr val="D9D9D9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792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9D9D9"/>
                      </a:solidFill>
                    </a:lnL>
                    <a:lnR w="12700">
                      <a:solidFill>
                        <a:srgbClr val="D9D9D9"/>
                      </a:solidFill>
                    </a:lnR>
                    <a:lnT w="12700">
                      <a:solidFill>
                        <a:srgbClr val="D9D9D9"/>
                      </a:solidFill>
                    </a:lnT>
                    <a:lnB w="12700">
                      <a:solidFill>
                        <a:srgbClr val="D9D9D9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[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수량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변경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]</a:t>
                      </a:r>
                    </a:p>
                    <a:p>
                      <a:pPr algn="l">
                        <a:defRPr sz="1400"/>
                      </a:pP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수량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수동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기입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또는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버튼을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활용하여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조정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가능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.</a:t>
                      </a:r>
                    </a:p>
                    <a:p>
                      <a:pPr algn="l">
                        <a:defRPr sz="1400"/>
                      </a:pP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재고보다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작거나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, 1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보다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작은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수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입력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,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최대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주문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수량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50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개를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초과하면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 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alert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표시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.</a:t>
                      </a:r>
                    </a:p>
                    <a:p>
                      <a:pPr algn="l">
                        <a:defRPr sz="1400"/>
                      </a:pP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수량이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1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일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경우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–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버튼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disabled.</a:t>
                      </a:r>
                    </a:p>
                    <a:p>
                      <a:pPr algn="l">
                        <a:defRPr sz="1400"/>
                      </a:pP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장바구니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추가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버튼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클릭시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장바구니로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이동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할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것인지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confirm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버튼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표시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.</a:t>
                      </a:r>
                    </a:p>
                    <a:p>
                      <a:pPr algn="l">
                        <a:defRPr sz="1400"/>
                      </a:pP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바로구매하기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버튼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클릭시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주문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창으로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이동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.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D9D9D9"/>
                      </a:solidFill>
                    </a:lnL>
                    <a:lnR w="12700">
                      <a:solidFill>
                        <a:srgbClr val="D9D9D9"/>
                      </a:solidFill>
                    </a:lnR>
                    <a:lnT w="12700">
                      <a:solidFill>
                        <a:srgbClr val="D9D9D9"/>
                      </a:solidFill>
                    </a:lnT>
                    <a:lnB w="12700">
                      <a:solidFill>
                        <a:srgbClr val="D9D9D9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0792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5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9D9D9"/>
                      </a:solidFill>
                    </a:lnL>
                    <a:lnR w="12700">
                      <a:solidFill>
                        <a:srgbClr val="D9D9D9"/>
                      </a:solidFill>
                    </a:lnR>
                    <a:lnT w="12700">
                      <a:solidFill>
                        <a:srgbClr val="D9D9D9"/>
                      </a:solidFill>
                    </a:lnT>
                    <a:lnB w="12700">
                      <a:solidFill>
                        <a:srgbClr val="D9D9D9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[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개별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삭제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]</a:t>
                      </a:r>
                    </a:p>
                    <a:p>
                      <a:pPr algn="l">
                        <a:defRPr sz="1400"/>
                      </a:pP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개별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삭제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버튼으로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해당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상품만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삭제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.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D9D9D9"/>
                      </a:solidFill>
                    </a:lnL>
                    <a:lnR w="12700">
                      <a:solidFill>
                        <a:srgbClr val="D9D9D9"/>
                      </a:solidFill>
                    </a:lnR>
                    <a:lnT w="12700">
                      <a:solidFill>
                        <a:srgbClr val="D9D9D9"/>
                      </a:solidFill>
                    </a:lnT>
                    <a:lnB w="12700">
                      <a:solidFill>
                        <a:srgbClr val="D9D9D9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0792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6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9D9D9"/>
                      </a:solidFill>
                    </a:lnL>
                    <a:lnR w="12700">
                      <a:solidFill>
                        <a:srgbClr val="D9D9D9"/>
                      </a:solidFill>
                    </a:lnR>
                    <a:lnT w="12700">
                      <a:solidFill>
                        <a:srgbClr val="D9D9D9"/>
                      </a:solidFill>
                    </a:lnT>
                    <a:lnB w="12700">
                      <a:solidFill>
                        <a:srgbClr val="D9D9D9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[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주문할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상품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정보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]</a:t>
                      </a:r>
                    </a:p>
                    <a:p>
                      <a:pPr algn="l">
                        <a:defRPr sz="1400"/>
                      </a:pP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체크박스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체크된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상품만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주문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가능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. </a:t>
                      </a:r>
                    </a:p>
                    <a:p>
                      <a:pPr algn="l">
                        <a:defRPr sz="1400"/>
                      </a:pP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주문하기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버튼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클릭시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주문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페이지로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이동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.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D9D9D9"/>
                      </a:solidFill>
                    </a:lnL>
                    <a:lnR w="12700">
                      <a:solidFill>
                        <a:srgbClr val="D9D9D9"/>
                      </a:solidFill>
                    </a:lnR>
                    <a:lnT w="12700">
                      <a:solidFill>
                        <a:srgbClr val="D9D9D9"/>
                      </a:solidFill>
                    </a:lnT>
                    <a:lnB w="12700">
                      <a:solidFill>
                        <a:srgbClr val="D9D9D9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0792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7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9D9D9"/>
                      </a:solidFill>
                    </a:lnL>
                    <a:lnR w="12700">
                      <a:solidFill>
                        <a:srgbClr val="D9D9D9"/>
                      </a:solidFill>
                    </a:lnR>
                    <a:lnT w="12700">
                      <a:solidFill>
                        <a:srgbClr val="D9D9D9"/>
                      </a:solidFill>
                    </a:lnT>
                    <a:lnB w="12700">
                      <a:solidFill>
                        <a:srgbClr val="D9D9D9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[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장바구니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비어있을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시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]</a:t>
                      </a:r>
                    </a:p>
                    <a:p>
                      <a:pPr algn="l">
                        <a:defRPr sz="1400"/>
                      </a:pP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장바구니에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담을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상품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추천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(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랜덤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)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D9D9D9"/>
                      </a:solidFill>
                    </a:lnL>
                    <a:lnR w="12700">
                      <a:solidFill>
                        <a:srgbClr val="D9D9D9"/>
                      </a:solidFill>
                    </a:lnR>
                    <a:lnT w="12700">
                      <a:solidFill>
                        <a:srgbClr val="D9D9D9"/>
                      </a:solidFill>
                    </a:lnT>
                    <a:lnB w="12700">
                      <a:solidFill>
                        <a:srgbClr val="D9D9D9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pSp>
        <p:nvGrpSpPr>
          <p:cNvPr id="685" name="타원 6"/>
          <p:cNvGrpSpPr/>
          <p:nvPr/>
        </p:nvGrpSpPr>
        <p:grpSpPr>
          <a:xfrm>
            <a:off x="4142755" y="4231964"/>
            <a:ext cx="362093" cy="372196"/>
            <a:chOff x="-1" y="0"/>
            <a:chExt cx="362092" cy="372194"/>
          </a:xfrm>
        </p:grpSpPr>
        <p:sp>
          <p:nvSpPr>
            <p:cNvPr id="683" name="원"/>
            <p:cNvSpPr/>
            <p:nvPr/>
          </p:nvSpPr>
          <p:spPr>
            <a:xfrm>
              <a:off x="-1" y="0"/>
              <a:ext cx="362092" cy="372194"/>
            </a:xfrm>
            <a:prstGeom prst="ellipse">
              <a:avLst/>
            </a:prstGeom>
            <a:solidFill>
              <a:srgbClr val="000000">
                <a:alpha val="6588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 dirty="0">
                <a:latin typeface="굴림" panose="020B0600000101010101" pitchFamily="50" charset="-127"/>
                <a:ea typeface="Apple SD Gothic Neo" panose="02000300000000000000" pitchFamily="2" charset="-127"/>
              </a:endParaRPr>
            </a:p>
          </p:txBody>
        </p:sp>
        <p:sp>
          <p:nvSpPr>
            <p:cNvPr id="684" name="4"/>
            <p:cNvSpPr txBox="1"/>
            <p:nvPr/>
          </p:nvSpPr>
          <p:spPr>
            <a:xfrm>
              <a:off x="98746" y="32210"/>
              <a:ext cx="164597" cy="307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</a:defRPr>
              </a:lvl1pPr>
            </a:lstStyle>
            <a:p>
              <a:r>
                <a:rPr dirty="0">
                  <a:latin typeface="굴림" panose="020B0600000101010101" pitchFamily="50" charset="-127"/>
                  <a:ea typeface="Apple SD Gothic Neo" panose="02000300000000000000" pitchFamily="2" charset="-127"/>
                </a:rPr>
                <a:t>4</a:t>
              </a:r>
            </a:p>
          </p:txBody>
        </p:sp>
      </p:grpSp>
      <p:grpSp>
        <p:nvGrpSpPr>
          <p:cNvPr id="688" name="타원 10"/>
          <p:cNvGrpSpPr/>
          <p:nvPr/>
        </p:nvGrpSpPr>
        <p:grpSpPr>
          <a:xfrm>
            <a:off x="1756689" y="3405339"/>
            <a:ext cx="362093" cy="372196"/>
            <a:chOff x="-1" y="0"/>
            <a:chExt cx="362092" cy="372194"/>
          </a:xfrm>
        </p:grpSpPr>
        <p:sp>
          <p:nvSpPr>
            <p:cNvPr id="686" name="원"/>
            <p:cNvSpPr/>
            <p:nvPr/>
          </p:nvSpPr>
          <p:spPr>
            <a:xfrm>
              <a:off x="-1" y="0"/>
              <a:ext cx="362092" cy="372194"/>
            </a:xfrm>
            <a:prstGeom prst="ellipse">
              <a:avLst/>
            </a:prstGeom>
            <a:solidFill>
              <a:srgbClr val="000000">
                <a:alpha val="6588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 dirty="0">
                <a:latin typeface="굴림" panose="020B0600000101010101" pitchFamily="50" charset="-127"/>
                <a:ea typeface="Apple SD Gothic Neo" panose="02000300000000000000" pitchFamily="2" charset="-127"/>
              </a:endParaRPr>
            </a:p>
          </p:txBody>
        </p:sp>
        <p:sp>
          <p:nvSpPr>
            <p:cNvPr id="687" name="2"/>
            <p:cNvSpPr txBox="1"/>
            <p:nvPr/>
          </p:nvSpPr>
          <p:spPr>
            <a:xfrm>
              <a:off x="98746" y="32210"/>
              <a:ext cx="164597" cy="307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</a:defRPr>
              </a:lvl1pPr>
            </a:lstStyle>
            <a:p>
              <a:r>
                <a:rPr dirty="0">
                  <a:latin typeface="굴림" panose="020B0600000101010101" pitchFamily="50" charset="-127"/>
                  <a:ea typeface="Apple SD Gothic Neo" panose="02000300000000000000" pitchFamily="2" charset="-127"/>
                </a:rPr>
                <a:t>2</a:t>
              </a:r>
            </a:p>
          </p:txBody>
        </p:sp>
      </p:grpSp>
      <p:grpSp>
        <p:nvGrpSpPr>
          <p:cNvPr id="691" name="타원 15"/>
          <p:cNvGrpSpPr/>
          <p:nvPr/>
        </p:nvGrpSpPr>
        <p:grpSpPr>
          <a:xfrm>
            <a:off x="1632933" y="4231964"/>
            <a:ext cx="362093" cy="372196"/>
            <a:chOff x="-1" y="0"/>
            <a:chExt cx="362092" cy="372194"/>
          </a:xfrm>
        </p:grpSpPr>
        <p:sp>
          <p:nvSpPr>
            <p:cNvPr id="689" name="원"/>
            <p:cNvSpPr/>
            <p:nvPr/>
          </p:nvSpPr>
          <p:spPr>
            <a:xfrm>
              <a:off x="-1" y="0"/>
              <a:ext cx="362092" cy="372194"/>
            </a:xfrm>
            <a:prstGeom prst="ellipse">
              <a:avLst/>
            </a:prstGeom>
            <a:solidFill>
              <a:srgbClr val="000000">
                <a:alpha val="6588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 dirty="0">
                <a:latin typeface="굴림" panose="020B0600000101010101" pitchFamily="50" charset="-127"/>
                <a:ea typeface="Apple SD Gothic Neo" panose="02000300000000000000" pitchFamily="2" charset="-127"/>
              </a:endParaRPr>
            </a:p>
          </p:txBody>
        </p:sp>
        <p:sp>
          <p:nvSpPr>
            <p:cNvPr id="690" name="3"/>
            <p:cNvSpPr txBox="1"/>
            <p:nvPr/>
          </p:nvSpPr>
          <p:spPr>
            <a:xfrm>
              <a:off x="98746" y="32210"/>
              <a:ext cx="164597" cy="307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</a:defRPr>
              </a:lvl1pPr>
            </a:lstStyle>
            <a:p>
              <a:r>
                <a:rPr dirty="0">
                  <a:latin typeface="굴림" panose="020B0600000101010101" pitchFamily="50" charset="-127"/>
                  <a:ea typeface="Apple SD Gothic Neo" panose="02000300000000000000" pitchFamily="2" charset="-127"/>
                </a:rPr>
                <a:t>3</a:t>
              </a:r>
            </a:p>
          </p:txBody>
        </p:sp>
      </p:grpSp>
      <p:grpSp>
        <p:nvGrpSpPr>
          <p:cNvPr id="694" name="타원 5"/>
          <p:cNvGrpSpPr/>
          <p:nvPr/>
        </p:nvGrpSpPr>
        <p:grpSpPr>
          <a:xfrm>
            <a:off x="5522402" y="4231964"/>
            <a:ext cx="362094" cy="372196"/>
            <a:chOff x="-1" y="0"/>
            <a:chExt cx="362092" cy="372194"/>
          </a:xfrm>
        </p:grpSpPr>
        <p:sp>
          <p:nvSpPr>
            <p:cNvPr id="692" name="원"/>
            <p:cNvSpPr/>
            <p:nvPr/>
          </p:nvSpPr>
          <p:spPr>
            <a:xfrm>
              <a:off x="-1" y="0"/>
              <a:ext cx="362092" cy="372194"/>
            </a:xfrm>
            <a:prstGeom prst="ellipse">
              <a:avLst/>
            </a:prstGeom>
            <a:solidFill>
              <a:srgbClr val="000000">
                <a:alpha val="6588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 dirty="0">
                <a:latin typeface="굴림" panose="020B0600000101010101" pitchFamily="50" charset="-127"/>
                <a:ea typeface="Apple SD Gothic Neo" panose="02000300000000000000" pitchFamily="2" charset="-127"/>
              </a:endParaRPr>
            </a:p>
          </p:txBody>
        </p:sp>
        <p:sp>
          <p:nvSpPr>
            <p:cNvPr id="693" name="5"/>
            <p:cNvSpPr txBox="1"/>
            <p:nvPr/>
          </p:nvSpPr>
          <p:spPr>
            <a:xfrm>
              <a:off x="98746" y="32210"/>
              <a:ext cx="164597" cy="307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</a:defRPr>
              </a:lvl1pPr>
            </a:lstStyle>
            <a:p>
              <a:r>
                <a:rPr dirty="0">
                  <a:latin typeface="굴림" panose="020B0600000101010101" pitchFamily="50" charset="-127"/>
                  <a:ea typeface="Apple SD Gothic Neo" panose="02000300000000000000" pitchFamily="2" charset="-127"/>
                </a:rPr>
                <a:t>5</a:t>
              </a:r>
            </a:p>
          </p:txBody>
        </p:sp>
      </p:grpSp>
      <p:grpSp>
        <p:nvGrpSpPr>
          <p:cNvPr id="697" name="타원 7"/>
          <p:cNvGrpSpPr/>
          <p:nvPr/>
        </p:nvGrpSpPr>
        <p:grpSpPr>
          <a:xfrm>
            <a:off x="7465090" y="3985366"/>
            <a:ext cx="362093" cy="372196"/>
            <a:chOff x="-1" y="0"/>
            <a:chExt cx="362092" cy="372194"/>
          </a:xfrm>
        </p:grpSpPr>
        <p:sp>
          <p:nvSpPr>
            <p:cNvPr id="695" name="원"/>
            <p:cNvSpPr/>
            <p:nvPr/>
          </p:nvSpPr>
          <p:spPr>
            <a:xfrm>
              <a:off x="-1" y="0"/>
              <a:ext cx="362092" cy="372194"/>
            </a:xfrm>
            <a:prstGeom prst="ellipse">
              <a:avLst/>
            </a:prstGeom>
            <a:solidFill>
              <a:srgbClr val="000000">
                <a:alpha val="6588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 dirty="0">
                <a:latin typeface="굴림" panose="020B0600000101010101" pitchFamily="50" charset="-127"/>
                <a:ea typeface="Apple SD Gothic Neo" panose="02000300000000000000" pitchFamily="2" charset="-127"/>
              </a:endParaRPr>
            </a:p>
          </p:txBody>
        </p:sp>
        <p:sp>
          <p:nvSpPr>
            <p:cNvPr id="696" name="6"/>
            <p:cNvSpPr txBox="1"/>
            <p:nvPr/>
          </p:nvSpPr>
          <p:spPr>
            <a:xfrm>
              <a:off x="98746" y="32210"/>
              <a:ext cx="164597" cy="307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</a:defRPr>
              </a:lvl1pPr>
            </a:lstStyle>
            <a:p>
              <a:r>
                <a:rPr dirty="0">
                  <a:latin typeface="굴림" panose="020B0600000101010101" pitchFamily="50" charset="-127"/>
                  <a:ea typeface="Apple SD Gothic Neo" panose="02000300000000000000" pitchFamily="2" charset="-127"/>
                </a:rPr>
                <a:t>6</a:t>
              </a:r>
            </a:p>
          </p:txBody>
        </p:sp>
      </p:grpSp>
      <p:grpSp>
        <p:nvGrpSpPr>
          <p:cNvPr id="700" name="타원 9"/>
          <p:cNvGrpSpPr/>
          <p:nvPr/>
        </p:nvGrpSpPr>
        <p:grpSpPr>
          <a:xfrm>
            <a:off x="7465090" y="1984587"/>
            <a:ext cx="362093" cy="372196"/>
            <a:chOff x="-1" y="0"/>
            <a:chExt cx="362092" cy="372194"/>
          </a:xfrm>
        </p:grpSpPr>
        <p:sp>
          <p:nvSpPr>
            <p:cNvPr id="698" name="원"/>
            <p:cNvSpPr/>
            <p:nvPr/>
          </p:nvSpPr>
          <p:spPr>
            <a:xfrm>
              <a:off x="-1" y="0"/>
              <a:ext cx="362092" cy="372194"/>
            </a:xfrm>
            <a:prstGeom prst="ellipse">
              <a:avLst/>
            </a:prstGeom>
            <a:solidFill>
              <a:srgbClr val="000000">
                <a:alpha val="6588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 dirty="0">
                <a:latin typeface="굴림" panose="020B0600000101010101" pitchFamily="50" charset="-127"/>
                <a:ea typeface="Apple SD Gothic Neo" panose="02000300000000000000" pitchFamily="2" charset="-127"/>
              </a:endParaRPr>
            </a:p>
          </p:txBody>
        </p:sp>
        <p:sp>
          <p:nvSpPr>
            <p:cNvPr id="699" name="1"/>
            <p:cNvSpPr txBox="1"/>
            <p:nvPr/>
          </p:nvSpPr>
          <p:spPr>
            <a:xfrm>
              <a:off x="98746" y="32210"/>
              <a:ext cx="164597" cy="307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</a:defRPr>
              </a:lvl1pPr>
            </a:lstStyle>
            <a:p>
              <a:r>
                <a:rPr dirty="0">
                  <a:latin typeface="굴림" panose="020B0600000101010101" pitchFamily="50" charset="-127"/>
                  <a:ea typeface="Apple SD Gothic Neo" panose="02000300000000000000" pitchFamily="2" charset="-127"/>
                </a:rPr>
                <a:t>1</a:t>
              </a:r>
            </a:p>
          </p:txBody>
        </p:sp>
      </p:grpSp>
      <p:pic>
        <p:nvPicPr>
          <p:cNvPr id="701" name="그림 12" descr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9289" y="6764487"/>
            <a:ext cx="5736059" cy="3161661"/>
          </a:xfrm>
          <a:prstGeom prst="rect">
            <a:avLst/>
          </a:prstGeom>
          <a:ln w="12700">
            <a:miter lim="400000"/>
          </a:ln>
          <a:effectLst>
            <a:outerShdw blurRad="342900" dist="38100" dir="2700000" rotWithShape="0">
              <a:srgbClr val="000000">
                <a:alpha val="40000"/>
              </a:srgbClr>
            </a:outerShdw>
          </a:effectLst>
        </p:spPr>
      </p:pic>
      <p:grpSp>
        <p:nvGrpSpPr>
          <p:cNvPr id="704" name="타원 13"/>
          <p:cNvGrpSpPr/>
          <p:nvPr/>
        </p:nvGrpSpPr>
        <p:grpSpPr>
          <a:xfrm>
            <a:off x="5885028" y="7973124"/>
            <a:ext cx="362093" cy="372196"/>
            <a:chOff x="-1" y="0"/>
            <a:chExt cx="362092" cy="372194"/>
          </a:xfrm>
        </p:grpSpPr>
        <p:sp>
          <p:nvSpPr>
            <p:cNvPr id="702" name="원"/>
            <p:cNvSpPr/>
            <p:nvPr/>
          </p:nvSpPr>
          <p:spPr>
            <a:xfrm>
              <a:off x="-1" y="0"/>
              <a:ext cx="362092" cy="372194"/>
            </a:xfrm>
            <a:prstGeom prst="ellipse">
              <a:avLst/>
            </a:prstGeom>
            <a:solidFill>
              <a:srgbClr val="000000">
                <a:alpha val="6588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 dirty="0">
                <a:latin typeface="굴림" panose="020B0600000101010101" pitchFamily="50" charset="-127"/>
                <a:ea typeface="Apple SD Gothic Neo" panose="02000300000000000000" pitchFamily="2" charset="-127"/>
              </a:endParaRPr>
            </a:p>
          </p:txBody>
        </p:sp>
        <p:sp>
          <p:nvSpPr>
            <p:cNvPr id="703" name="7"/>
            <p:cNvSpPr txBox="1"/>
            <p:nvPr/>
          </p:nvSpPr>
          <p:spPr>
            <a:xfrm>
              <a:off x="98746" y="32210"/>
              <a:ext cx="164597" cy="307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</a:defRPr>
              </a:lvl1pPr>
            </a:lstStyle>
            <a:p>
              <a:r>
                <a:rPr dirty="0">
                  <a:latin typeface="굴림" panose="020B0600000101010101" pitchFamily="50" charset="-127"/>
                  <a:ea typeface="Apple SD Gothic Neo" panose="02000300000000000000" pitchFamily="2" charset="-127"/>
                </a:rPr>
                <a:t>7</a:t>
              </a:r>
            </a:p>
          </p:txBody>
        </p:sp>
      </p:grpSp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0" name="그룹 11"/>
          <p:cNvGrpSpPr/>
          <p:nvPr/>
        </p:nvGrpSpPr>
        <p:grpSpPr>
          <a:xfrm>
            <a:off x="1066800" y="2171700"/>
            <a:ext cx="7772400" cy="7648189"/>
            <a:chOff x="0" y="0"/>
            <a:chExt cx="7772400" cy="7648189"/>
          </a:xfrm>
          <a:effectLst>
            <a:outerShdw blurRad="363869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708" name="그림 8" descr="그림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-1"/>
              <a:ext cx="7772400" cy="42887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09" name="그림 9" descr="그림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4030321"/>
              <a:ext cx="7772400" cy="361786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711" name="Freeform 2"/>
          <p:cNvSpPr/>
          <p:nvPr/>
        </p:nvSpPr>
        <p:spPr>
          <a:xfrm>
            <a:off x="0" y="-180827"/>
            <a:ext cx="18288000" cy="1919802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712" name="TextBox 3"/>
          <p:cNvSpPr txBox="1"/>
          <p:nvPr/>
        </p:nvSpPr>
        <p:spPr>
          <a:xfrm>
            <a:off x="13454346" y="587864"/>
            <a:ext cx="3881155" cy="3563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r">
              <a:lnSpc>
                <a:spcPts val="3000"/>
              </a:lnSpc>
              <a:defRPr sz="2200">
                <a:solidFill>
                  <a:srgbClr val="FFFFFF"/>
                </a:solidFill>
                <a:latin typeface="Nanum Square"/>
                <a:ea typeface="Nanum Square"/>
                <a:cs typeface="Nanum Square"/>
                <a:sym typeface="Nanum Square"/>
              </a:defRPr>
            </a:lvl1pPr>
          </a:lstStyle>
          <a:p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프로젝트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설계</a:t>
            </a:r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713" name="TextBox 4"/>
          <p:cNvSpPr txBox="1"/>
          <p:nvPr/>
        </p:nvSpPr>
        <p:spPr>
          <a:xfrm>
            <a:off x="952500" y="360851"/>
            <a:ext cx="9182100" cy="6873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ts val="5800"/>
              </a:lnSpc>
              <a:defRPr sz="4200" spc="-58">
                <a:solidFill>
                  <a:srgbClr val="FFFFFF"/>
                </a:solidFill>
                <a:latin typeface="Nanum Square"/>
                <a:ea typeface="Nanum Square"/>
                <a:cs typeface="Nanum Square"/>
                <a:sym typeface="Nanum Square"/>
              </a:defRPr>
            </a:pP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화면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설계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–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주문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페이지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(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구매자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only)</a:t>
            </a:r>
          </a:p>
        </p:txBody>
      </p:sp>
      <p:graphicFrame>
        <p:nvGraphicFramePr>
          <p:cNvPr id="714" name="표 24"/>
          <p:cNvGraphicFramePr/>
          <p:nvPr>
            <p:extLst>
              <p:ext uri="{D42A27DB-BD31-4B8C-83A1-F6EECF244321}">
                <p14:modId xmlns:p14="http://schemas.microsoft.com/office/powerpoint/2010/main" val="4051570709"/>
              </p:ext>
            </p:extLst>
          </p:nvPr>
        </p:nvGraphicFramePr>
        <p:xfrm>
          <a:off x="9196578" y="3304240"/>
          <a:ext cx="7929372" cy="4163292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8329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964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8556">
                <a:tc>
                  <a:txBody>
                    <a:bodyPr/>
                    <a:lstStyle/>
                    <a:p>
                      <a:pPr algn="ctr">
                        <a:defRPr sz="1400"/>
                      </a:pP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번호</a:t>
                      </a:r>
                      <a:endParaRPr sz="1600" b="0" i="0" dirty="0">
                        <a:latin typeface="굴림" panose="020B0600000101010101" pitchFamily="50" charset="-127"/>
                        <a:ea typeface="Apple SD Gothic Neo" panose="02000300000000000000" pitchFamily="2" charset="-127"/>
                        <a:cs typeface="+mj-cs"/>
                        <a:sym typeface="Helvetica"/>
                      </a:endParaRPr>
                    </a:p>
                  </a:txBody>
                  <a:tcPr marL="45720" marR="45720" anchor="ctr" horzOverflow="overflow">
                    <a:lnL w="12700">
                      <a:solidFill>
                        <a:srgbClr val="D9D9D9"/>
                      </a:solidFill>
                    </a:lnL>
                    <a:lnR w="12700">
                      <a:solidFill>
                        <a:srgbClr val="D9D9D9"/>
                      </a:solidFill>
                    </a:lnR>
                    <a:lnT w="12700">
                      <a:solidFill>
                        <a:srgbClr val="D9D9D9"/>
                      </a:solidFill>
                    </a:lnT>
                    <a:lnB w="12700">
                      <a:solidFill>
                        <a:srgbClr val="D9D9D9"/>
                      </a:solidFill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/>
                      </a:pP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기능</a:t>
                      </a:r>
                      <a:endParaRPr sz="1600" b="0" i="0" dirty="0">
                        <a:latin typeface="굴림" panose="020B0600000101010101" pitchFamily="50" charset="-127"/>
                        <a:ea typeface="Apple SD Gothic Neo" panose="02000300000000000000" pitchFamily="2" charset="-127"/>
                        <a:cs typeface="+mj-cs"/>
                        <a:sym typeface="Helvetica"/>
                      </a:endParaRPr>
                    </a:p>
                  </a:txBody>
                  <a:tcPr marL="45720" marR="45720" anchor="ctr" horzOverflow="overflow">
                    <a:lnL w="12700">
                      <a:solidFill>
                        <a:srgbClr val="D9D9D9"/>
                      </a:solidFill>
                    </a:lnL>
                    <a:lnR w="12700">
                      <a:solidFill>
                        <a:srgbClr val="D9D9D9"/>
                      </a:solidFill>
                    </a:lnR>
                    <a:lnT w="12700">
                      <a:solidFill>
                        <a:srgbClr val="D9D9D9"/>
                      </a:solidFill>
                    </a:lnT>
                    <a:lnB w="12700">
                      <a:solidFill>
                        <a:srgbClr val="D9D9D9"/>
                      </a:solidFill>
                    </a:lnB>
                    <a:solidFill>
                      <a:schemeClr val="accent5">
                        <a:alpha val="69804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821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9D9D9"/>
                      </a:solidFill>
                    </a:lnL>
                    <a:lnR w="12700">
                      <a:solidFill>
                        <a:srgbClr val="D9D9D9"/>
                      </a:solidFill>
                    </a:lnR>
                    <a:lnT w="12700">
                      <a:solidFill>
                        <a:srgbClr val="D9D9D9"/>
                      </a:solidFill>
                    </a:lnT>
                    <a:lnB w="12700">
                      <a:solidFill>
                        <a:srgbClr val="D9D9D9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[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주문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배송지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정보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]</a:t>
                      </a:r>
                    </a:p>
                    <a:p>
                      <a:pPr algn="l">
                        <a:defRPr sz="1400"/>
                      </a:pP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사용자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기본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배송지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또는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신규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배송지로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주소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입력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가능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. </a:t>
                      </a:r>
                    </a:p>
                    <a:p>
                      <a:pPr algn="l">
                        <a:defRPr sz="1400"/>
                      </a:pP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구매자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연락처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자동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하이픈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입력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.</a:t>
                      </a:r>
                    </a:p>
                    <a:p>
                      <a:pPr algn="l">
                        <a:defRPr sz="1400"/>
                      </a:pP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주소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Input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의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경우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readOnly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.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다음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API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로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작성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가능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.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D9D9D9"/>
                      </a:solidFill>
                    </a:lnL>
                    <a:lnR w="12700">
                      <a:solidFill>
                        <a:srgbClr val="D9D9D9"/>
                      </a:solidFill>
                    </a:lnR>
                    <a:lnT w="12700">
                      <a:solidFill>
                        <a:srgbClr val="D9D9D9"/>
                      </a:solidFill>
                    </a:lnT>
                    <a:lnB w="12700">
                      <a:solidFill>
                        <a:srgbClr val="D9D9D9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821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9D9D9"/>
                      </a:solidFill>
                    </a:lnL>
                    <a:lnR w="12700">
                      <a:solidFill>
                        <a:srgbClr val="D9D9D9"/>
                      </a:solidFill>
                    </a:lnR>
                    <a:lnT w="12700">
                      <a:solidFill>
                        <a:srgbClr val="D9D9D9"/>
                      </a:solidFill>
                    </a:lnT>
                    <a:lnB w="12700">
                      <a:solidFill>
                        <a:srgbClr val="D9D9D9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[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배송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요청사항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]</a:t>
                      </a:r>
                    </a:p>
                    <a:p>
                      <a:pPr algn="l">
                        <a:defRPr sz="1400"/>
                      </a:pP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필수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X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.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필요시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기입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가능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.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D9D9D9"/>
                      </a:solidFill>
                    </a:lnL>
                    <a:lnR w="12700">
                      <a:solidFill>
                        <a:srgbClr val="D9D9D9"/>
                      </a:solidFill>
                    </a:lnR>
                    <a:lnT w="12700">
                      <a:solidFill>
                        <a:srgbClr val="D9D9D9"/>
                      </a:solidFill>
                    </a:lnT>
                    <a:lnB w="12700">
                      <a:solidFill>
                        <a:srgbClr val="D9D9D9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792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9D9D9"/>
                      </a:solidFill>
                    </a:lnL>
                    <a:lnR w="12700">
                      <a:solidFill>
                        <a:srgbClr val="D9D9D9"/>
                      </a:solidFill>
                    </a:lnR>
                    <a:lnT w="12700">
                      <a:solidFill>
                        <a:srgbClr val="D9D9D9"/>
                      </a:solidFill>
                    </a:lnT>
                    <a:lnB w="12700">
                      <a:solidFill>
                        <a:srgbClr val="D9D9D9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[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주문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상품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정보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]</a:t>
                      </a:r>
                    </a:p>
                    <a:p>
                      <a:pPr algn="l">
                        <a:defRPr sz="1400"/>
                      </a:pP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주문하는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상품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정보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제공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.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D9D9D9"/>
                      </a:solidFill>
                    </a:lnL>
                    <a:lnR w="12700">
                      <a:solidFill>
                        <a:srgbClr val="D9D9D9"/>
                      </a:solidFill>
                    </a:lnR>
                    <a:lnT w="12700">
                      <a:solidFill>
                        <a:srgbClr val="D9D9D9"/>
                      </a:solidFill>
                    </a:lnT>
                    <a:lnB w="12700">
                      <a:solidFill>
                        <a:srgbClr val="D9D9D9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792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9D9D9"/>
                      </a:solidFill>
                    </a:lnL>
                    <a:lnR w="12700">
                      <a:solidFill>
                        <a:srgbClr val="D9D9D9"/>
                      </a:solidFill>
                    </a:lnR>
                    <a:lnT w="12700">
                      <a:solidFill>
                        <a:srgbClr val="D9D9D9"/>
                      </a:solidFill>
                    </a:lnT>
                    <a:lnB w="12700">
                      <a:solidFill>
                        <a:srgbClr val="D9D9D9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[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결제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수단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선택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]</a:t>
                      </a:r>
                    </a:p>
                    <a:p>
                      <a:pPr algn="l">
                        <a:defRPr sz="1400"/>
                      </a:pP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결제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수단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선택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.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D9D9D9"/>
                      </a:solidFill>
                    </a:lnL>
                    <a:lnR w="12700">
                      <a:solidFill>
                        <a:srgbClr val="D9D9D9"/>
                      </a:solidFill>
                    </a:lnR>
                    <a:lnT w="12700">
                      <a:solidFill>
                        <a:srgbClr val="D9D9D9"/>
                      </a:solidFill>
                    </a:lnT>
                    <a:lnB w="12700">
                      <a:solidFill>
                        <a:srgbClr val="D9D9D9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0792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5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9D9D9"/>
                      </a:solidFill>
                    </a:lnL>
                    <a:lnR w="12700">
                      <a:solidFill>
                        <a:srgbClr val="D9D9D9"/>
                      </a:solidFill>
                    </a:lnR>
                    <a:lnT w="12700">
                      <a:solidFill>
                        <a:srgbClr val="D9D9D9"/>
                      </a:solidFill>
                    </a:lnT>
                    <a:lnB w="12700">
                      <a:solidFill>
                        <a:srgbClr val="D9D9D9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[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결제하기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버튼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]</a:t>
                      </a:r>
                    </a:p>
                    <a:p>
                      <a:pPr algn="l">
                        <a:defRPr sz="1400"/>
                      </a:pP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결제하기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버튼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클릭시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결제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완료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alert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표시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후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,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마이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페이지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주문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/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배송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조회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페이지로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자동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이동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. 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D9D9D9"/>
                      </a:solidFill>
                    </a:lnL>
                    <a:lnR w="12700">
                      <a:solidFill>
                        <a:srgbClr val="D9D9D9"/>
                      </a:solidFill>
                    </a:lnR>
                    <a:lnT w="12700">
                      <a:solidFill>
                        <a:srgbClr val="D9D9D9"/>
                      </a:solidFill>
                    </a:lnT>
                    <a:lnB w="12700">
                      <a:solidFill>
                        <a:srgbClr val="D9D9D9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717" name="타원 6"/>
          <p:cNvGrpSpPr/>
          <p:nvPr/>
        </p:nvGrpSpPr>
        <p:grpSpPr>
          <a:xfrm>
            <a:off x="1613104" y="6511283"/>
            <a:ext cx="362093" cy="372196"/>
            <a:chOff x="-1" y="0"/>
            <a:chExt cx="362092" cy="372194"/>
          </a:xfrm>
        </p:grpSpPr>
        <p:sp>
          <p:nvSpPr>
            <p:cNvPr id="715" name="원"/>
            <p:cNvSpPr/>
            <p:nvPr/>
          </p:nvSpPr>
          <p:spPr>
            <a:xfrm>
              <a:off x="-1" y="0"/>
              <a:ext cx="362092" cy="372194"/>
            </a:xfrm>
            <a:prstGeom prst="ellipse">
              <a:avLst/>
            </a:prstGeom>
            <a:solidFill>
              <a:srgbClr val="000000">
                <a:alpha val="6588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 dirty="0">
                <a:latin typeface="굴림" panose="020B0600000101010101" pitchFamily="50" charset="-127"/>
                <a:ea typeface="Apple SD Gothic Neo" panose="02000300000000000000" pitchFamily="2" charset="-127"/>
              </a:endParaRPr>
            </a:p>
          </p:txBody>
        </p:sp>
        <p:sp>
          <p:nvSpPr>
            <p:cNvPr id="716" name="3"/>
            <p:cNvSpPr txBox="1"/>
            <p:nvPr/>
          </p:nvSpPr>
          <p:spPr>
            <a:xfrm>
              <a:off x="98746" y="32210"/>
              <a:ext cx="164597" cy="307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</a:defRPr>
              </a:lvl1pPr>
            </a:lstStyle>
            <a:p>
              <a:r>
                <a:rPr dirty="0">
                  <a:latin typeface="굴림" panose="020B0600000101010101" pitchFamily="50" charset="-127"/>
                  <a:ea typeface="Apple SD Gothic Neo" panose="02000300000000000000" pitchFamily="2" charset="-127"/>
                </a:rPr>
                <a:t>3</a:t>
              </a:r>
            </a:p>
          </p:txBody>
        </p:sp>
      </p:grpSp>
      <p:grpSp>
        <p:nvGrpSpPr>
          <p:cNvPr id="720" name="타원 10"/>
          <p:cNvGrpSpPr/>
          <p:nvPr/>
        </p:nvGrpSpPr>
        <p:grpSpPr>
          <a:xfrm>
            <a:off x="1636918" y="3332286"/>
            <a:ext cx="362093" cy="372196"/>
            <a:chOff x="-1" y="0"/>
            <a:chExt cx="362092" cy="372194"/>
          </a:xfrm>
        </p:grpSpPr>
        <p:sp>
          <p:nvSpPr>
            <p:cNvPr id="718" name="원"/>
            <p:cNvSpPr/>
            <p:nvPr/>
          </p:nvSpPr>
          <p:spPr>
            <a:xfrm>
              <a:off x="-1" y="0"/>
              <a:ext cx="362092" cy="372194"/>
            </a:xfrm>
            <a:prstGeom prst="ellipse">
              <a:avLst/>
            </a:prstGeom>
            <a:solidFill>
              <a:srgbClr val="000000">
                <a:alpha val="6588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 dirty="0">
                <a:latin typeface="굴림" panose="020B0600000101010101" pitchFamily="50" charset="-127"/>
                <a:ea typeface="Apple SD Gothic Neo" panose="02000300000000000000" pitchFamily="2" charset="-127"/>
              </a:endParaRPr>
            </a:p>
          </p:txBody>
        </p:sp>
        <p:sp>
          <p:nvSpPr>
            <p:cNvPr id="719" name="1"/>
            <p:cNvSpPr txBox="1"/>
            <p:nvPr/>
          </p:nvSpPr>
          <p:spPr>
            <a:xfrm>
              <a:off x="98746" y="32210"/>
              <a:ext cx="164597" cy="307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</a:defRPr>
              </a:lvl1pPr>
            </a:lstStyle>
            <a:p>
              <a:r>
                <a:rPr dirty="0">
                  <a:latin typeface="굴림" panose="020B0600000101010101" pitchFamily="50" charset="-127"/>
                  <a:ea typeface="Apple SD Gothic Neo" panose="02000300000000000000" pitchFamily="2" charset="-127"/>
                </a:rPr>
                <a:t>1</a:t>
              </a:r>
            </a:p>
          </p:txBody>
        </p:sp>
      </p:grpSp>
      <p:grpSp>
        <p:nvGrpSpPr>
          <p:cNvPr id="723" name="타원 15"/>
          <p:cNvGrpSpPr/>
          <p:nvPr/>
        </p:nvGrpSpPr>
        <p:grpSpPr>
          <a:xfrm>
            <a:off x="1636916" y="5252072"/>
            <a:ext cx="362093" cy="372196"/>
            <a:chOff x="-1" y="0"/>
            <a:chExt cx="362092" cy="372194"/>
          </a:xfrm>
        </p:grpSpPr>
        <p:sp>
          <p:nvSpPr>
            <p:cNvPr id="721" name="원"/>
            <p:cNvSpPr/>
            <p:nvPr/>
          </p:nvSpPr>
          <p:spPr>
            <a:xfrm>
              <a:off x="-1" y="0"/>
              <a:ext cx="362092" cy="372194"/>
            </a:xfrm>
            <a:prstGeom prst="ellipse">
              <a:avLst/>
            </a:prstGeom>
            <a:solidFill>
              <a:srgbClr val="000000">
                <a:alpha val="6588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 dirty="0">
                <a:latin typeface="굴림" panose="020B0600000101010101" pitchFamily="50" charset="-127"/>
                <a:ea typeface="Apple SD Gothic Neo" panose="02000300000000000000" pitchFamily="2" charset="-127"/>
              </a:endParaRPr>
            </a:p>
          </p:txBody>
        </p:sp>
        <p:sp>
          <p:nvSpPr>
            <p:cNvPr id="722" name="2"/>
            <p:cNvSpPr txBox="1"/>
            <p:nvPr/>
          </p:nvSpPr>
          <p:spPr>
            <a:xfrm>
              <a:off x="98746" y="32210"/>
              <a:ext cx="164597" cy="307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</a:defRPr>
              </a:lvl1pPr>
            </a:lstStyle>
            <a:p>
              <a:r>
                <a:rPr dirty="0">
                  <a:latin typeface="굴림" panose="020B0600000101010101" pitchFamily="50" charset="-127"/>
                  <a:ea typeface="Apple SD Gothic Neo" panose="02000300000000000000" pitchFamily="2" charset="-127"/>
                </a:rPr>
                <a:t>2</a:t>
              </a:r>
            </a:p>
          </p:txBody>
        </p:sp>
      </p:grpSp>
      <p:grpSp>
        <p:nvGrpSpPr>
          <p:cNvPr id="726" name="타원 5"/>
          <p:cNvGrpSpPr/>
          <p:nvPr/>
        </p:nvGrpSpPr>
        <p:grpSpPr>
          <a:xfrm>
            <a:off x="1603579" y="8241709"/>
            <a:ext cx="362093" cy="372196"/>
            <a:chOff x="-1" y="0"/>
            <a:chExt cx="362092" cy="372194"/>
          </a:xfrm>
        </p:grpSpPr>
        <p:sp>
          <p:nvSpPr>
            <p:cNvPr id="724" name="원"/>
            <p:cNvSpPr/>
            <p:nvPr/>
          </p:nvSpPr>
          <p:spPr>
            <a:xfrm>
              <a:off x="-1" y="0"/>
              <a:ext cx="362092" cy="372194"/>
            </a:xfrm>
            <a:prstGeom prst="ellipse">
              <a:avLst/>
            </a:prstGeom>
            <a:solidFill>
              <a:srgbClr val="000000">
                <a:alpha val="6588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 dirty="0">
                <a:latin typeface="굴림" panose="020B0600000101010101" pitchFamily="50" charset="-127"/>
                <a:ea typeface="Apple SD Gothic Neo" panose="02000300000000000000" pitchFamily="2" charset="-127"/>
              </a:endParaRPr>
            </a:p>
          </p:txBody>
        </p:sp>
        <p:sp>
          <p:nvSpPr>
            <p:cNvPr id="725" name="4"/>
            <p:cNvSpPr txBox="1"/>
            <p:nvPr/>
          </p:nvSpPr>
          <p:spPr>
            <a:xfrm>
              <a:off x="98746" y="32210"/>
              <a:ext cx="164597" cy="307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</a:defRPr>
              </a:lvl1pPr>
            </a:lstStyle>
            <a:p>
              <a:r>
                <a:rPr dirty="0">
                  <a:latin typeface="굴림" panose="020B0600000101010101" pitchFamily="50" charset="-127"/>
                  <a:ea typeface="Apple SD Gothic Neo" panose="02000300000000000000" pitchFamily="2" charset="-127"/>
                </a:rPr>
                <a:t>4</a:t>
              </a:r>
            </a:p>
          </p:txBody>
        </p:sp>
      </p:grpSp>
      <p:grpSp>
        <p:nvGrpSpPr>
          <p:cNvPr id="729" name="타원 7"/>
          <p:cNvGrpSpPr/>
          <p:nvPr/>
        </p:nvGrpSpPr>
        <p:grpSpPr>
          <a:xfrm>
            <a:off x="3876079" y="9258300"/>
            <a:ext cx="362093" cy="372195"/>
            <a:chOff x="-1" y="0"/>
            <a:chExt cx="362092" cy="372194"/>
          </a:xfrm>
        </p:grpSpPr>
        <p:sp>
          <p:nvSpPr>
            <p:cNvPr id="727" name="원"/>
            <p:cNvSpPr/>
            <p:nvPr/>
          </p:nvSpPr>
          <p:spPr>
            <a:xfrm>
              <a:off x="-1" y="0"/>
              <a:ext cx="362092" cy="372194"/>
            </a:xfrm>
            <a:prstGeom prst="ellipse">
              <a:avLst/>
            </a:prstGeom>
            <a:solidFill>
              <a:srgbClr val="000000">
                <a:alpha val="6588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 dirty="0">
                <a:latin typeface="굴림" panose="020B0600000101010101" pitchFamily="50" charset="-127"/>
                <a:ea typeface="Apple SD Gothic Neo" panose="02000300000000000000" pitchFamily="2" charset="-127"/>
              </a:endParaRPr>
            </a:p>
          </p:txBody>
        </p:sp>
        <p:sp>
          <p:nvSpPr>
            <p:cNvPr id="728" name="5"/>
            <p:cNvSpPr txBox="1"/>
            <p:nvPr/>
          </p:nvSpPr>
          <p:spPr>
            <a:xfrm>
              <a:off x="98746" y="32210"/>
              <a:ext cx="164597" cy="3077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</a:defRPr>
              </a:lvl1pPr>
            </a:lstStyle>
            <a:p>
              <a:r>
                <a:rPr dirty="0">
                  <a:latin typeface="굴림" panose="020B0600000101010101" pitchFamily="50" charset="-127"/>
                  <a:ea typeface="Apple SD Gothic Neo" panose="02000300000000000000" pitchFamily="2" charset="-127"/>
                </a:rPr>
                <a:t>5</a:t>
              </a:r>
            </a:p>
          </p:txBody>
        </p:sp>
      </p:grp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3" name="그림 4" descr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2251962"/>
            <a:ext cx="7772400" cy="4288701"/>
          </a:xfrm>
          <a:prstGeom prst="rect">
            <a:avLst/>
          </a:prstGeom>
          <a:ln w="12700">
            <a:miter lim="400000"/>
          </a:ln>
          <a:effectLst>
            <a:outerShdw blurRad="266700" dist="38100" dir="2700000" rotWithShape="0">
              <a:srgbClr val="000000">
                <a:alpha val="40000"/>
              </a:srgbClr>
            </a:outerShdw>
          </a:effectLst>
        </p:spPr>
      </p:pic>
      <p:sp>
        <p:nvSpPr>
          <p:cNvPr id="734" name="Freeform 2"/>
          <p:cNvSpPr/>
          <p:nvPr/>
        </p:nvSpPr>
        <p:spPr>
          <a:xfrm>
            <a:off x="0" y="-180827"/>
            <a:ext cx="18288000" cy="1919802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735" name="TextBox 3"/>
          <p:cNvSpPr txBox="1"/>
          <p:nvPr/>
        </p:nvSpPr>
        <p:spPr>
          <a:xfrm>
            <a:off x="13454346" y="587864"/>
            <a:ext cx="3881155" cy="3563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r">
              <a:lnSpc>
                <a:spcPts val="3000"/>
              </a:lnSpc>
              <a:defRPr sz="2200">
                <a:solidFill>
                  <a:srgbClr val="FFFFFF"/>
                </a:solidFill>
                <a:latin typeface="Nanum Square"/>
                <a:ea typeface="Nanum Square"/>
                <a:cs typeface="Nanum Square"/>
                <a:sym typeface="Nanum Square"/>
              </a:defRPr>
            </a:lvl1pPr>
          </a:lstStyle>
          <a:p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프로젝트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설계</a:t>
            </a:r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736" name="TextBox 4"/>
          <p:cNvSpPr txBox="1"/>
          <p:nvPr/>
        </p:nvSpPr>
        <p:spPr>
          <a:xfrm>
            <a:off x="952500" y="360851"/>
            <a:ext cx="10484126" cy="6707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ts val="5800"/>
              </a:lnSpc>
              <a:defRPr sz="4200" spc="-58">
                <a:solidFill>
                  <a:srgbClr val="FFFFFF"/>
                </a:solidFill>
                <a:latin typeface="Nanum Square"/>
                <a:ea typeface="Nanum Square"/>
                <a:cs typeface="Nanum Square"/>
                <a:sym typeface="Nanum Square"/>
              </a:defRPr>
            </a:pP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화면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설계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–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주문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/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배송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조회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(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구매자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only)</a:t>
            </a:r>
          </a:p>
        </p:txBody>
      </p:sp>
      <p:graphicFrame>
        <p:nvGraphicFramePr>
          <p:cNvPr id="737" name="표 24"/>
          <p:cNvGraphicFramePr/>
          <p:nvPr>
            <p:extLst>
              <p:ext uri="{D42A27DB-BD31-4B8C-83A1-F6EECF244321}">
                <p14:modId xmlns:p14="http://schemas.microsoft.com/office/powerpoint/2010/main" val="892847913"/>
              </p:ext>
            </p:extLst>
          </p:nvPr>
        </p:nvGraphicFramePr>
        <p:xfrm>
          <a:off x="9215628" y="3304240"/>
          <a:ext cx="7929372" cy="5445124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8329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964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8556">
                <a:tc>
                  <a:txBody>
                    <a:bodyPr/>
                    <a:lstStyle/>
                    <a:p>
                      <a:pPr algn="ctr">
                        <a:defRPr sz="1400"/>
                      </a:pP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번호</a:t>
                      </a:r>
                      <a:endParaRPr sz="1600" b="0" i="0" dirty="0">
                        <a:latin typeface="굴림" panose="020B0600000101010101" pitchFamily="50" charset="-127"/>
                        <a:ea typeface="Apple SD Gothic Neo" panose="02000300000000000000" pitchFamily="2" charset="-127"/>
                        <a:cs typeface="+mj-cs"/>
                        <a:sym typeface="Helvetica"/>
                      </a:endParaRPr>
                    </a:p>
                  </a:txBody>
                  <a:tcPr marL="45720" marR="45720" anchor="ctr" horzOverflow="overflow">
                    <a:lnL w="12700">
                      <a:solidFill>
                        <a:srgbClr val="D9D9D9"/>
                      </a:solidFill>
                    </a:lnL>
                    <a:lnR w="12700">
                      <a:solidFill>
                        <a:srgbClr val="D9D9D9"/>
                      </a:solidFill>
                    </a:lnR>
                    <a:lnT w="12700">
                      <a:solidFill>
                        <a:srgbClr val="D9D9D9"/>
                      </a:solidFill>
                    </a:lnT>
                    <a:lnB w="12700">
                      <a:solidFill>
                        <a:srgbClr val="D9D9D9"/>
                      </a:solidFill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/>
                      </a:pP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기능</a:t>
                      </a:r>
                      <a:endParaRPr sz="1600" b="0" i="0" dirty="0">
                        <a:latin typeface="굴림" panose="020B0600000101010101" pitchFamily="50" charset="-127"/>
                        <a:ea typeface="Apple SD Gothic Neo" panose="02000300000000000000" pitchFamily="2" charset="-127"/>
                        <a:cs typeface="+mj-cs"/>
                        <a:sym typeface="Helvetica"/>
                      </a:endParaRPr>
                    </a:p>
                  </a:txBody>
                  <a:tcPr marL="45720" marR="45720" anchor="ctr" horzOverflow="overflow">
                    <a:lnL w="12700">
                      <a:solidFill>
                        <a:srgbClr val="D9D9D9"/>
                      </a:solidFill>
                    </a:lnL>
                    <a:lnR w="12700">
                      <a:solidFill>
                        <a:srgbClr val="D9D9D9"/>
                      </a:solidFill>
                    </a:lnR>
                    <a:lnT w="12700">
                      <a:solidFill>
                        <a:srgbClr val="D9D9D9"/>
                      </a:solidFill>
                    </a:lnT>
                    <a:lnB w="12700">
                      <a:solidFill>
                        <a:srgbClr val="D9D9D9"/>
                      </a:solidFill>
                    </a:lnB>
                    <a:solidFill>
                      <a:schemeClr val="accent5">
                        <a:alpha val="69804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821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9D9D9"/>
                      </a:solidFill>
                    </a:lnL>
                    <a:lnR w="12700">
                      <a:solidFill>
                        <a:srgbClr val="D9D9D9"/>
                      </a:solidFill>
                    </a:lnR>
                    <a:lnT w="12700">
                      <a:solidFill>
                        <a:srgbClr val="D9D9D9"/>
                      </a:solidFill>
                    </a:lnT>
                    <a:lnB w="12700">
                      <a:solidFill>
                        <a:srgbClr val="D9D9D9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[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구매자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마이페이지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아이콘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]</a:t>
                      </a:r>
                    </a:p>
                    <a:p>
                      <a:pPr algn="l">
                        <a:defRPr sz="1400"/>
                      </a:pP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해당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아이콘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호버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시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마이페이지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드롭다운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오픈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.</a:t>
                      </a:r>
                    </a:p>
                    <a:p>
                      <a:pPr algn="l">
                        <a:defRPr sz="1400"/>
                      </a:pP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해당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드롭다운에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로그아웃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버튼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. 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D9D9D9"/>
                      </a:solidFill>
                    </a:lnL>
                    <a:lnR w="12700">
                      <a:solidFill>
                        <a:srgbClr val="D9D9D9"/>
                      </a:solidFill>
                    </a:lnR>
                    <a:lnT w="12700">
                      <a:solidFill>
                        <a:srgbClr val="D9D9D9"/>
                      </a:solidFill>
                    </a:lnT>
                    <a:lnB w="12700">
                      <a:solidFill>
                        <a:srgbClr val="D9D9D9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821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9D9D9"/>
                      </a:solidFill>
                    </a:lnL>
                    <a:lnR w="12700">
                      <a:solidFill>
                        <a:srgbClr val="D9D9D9"/>
                      </a:solidFill>
                    </a:lnR>
                    <a:lnT w="12700">
                      <a:solidFill>
                        <a:srgbClr val="D9D9D9"/>
                      </a:solidFill>
                    </a:lnT>
                    <a:lnB w="12700">
                      <a:solidFill>
                        <a:srgbClr val="D9D9D9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[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마이페이지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사이드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메뉴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]</a:t>
                      </a:r>
                    </a:p>
                    <a:p>
                      <a:pPr algn="l">
                        <a:defRPr sz="1400"/>
                      </a:pP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마이페이지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기능을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한눈에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확인하고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필요한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메뉴로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빠르게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이동할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수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있도록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구성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.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D9D9D9"/>
                      </a:solidFill>
                    </a:lnL>
                    <a:lnR w="12700">
                      <a:solidFill>
                        <a:srgbClr val="D9D9D9"/>
                      </a:solidFill>
                    </a:lnR>
                    <a:lnT w="12700">
                      <a:solidFill>
                        <a:srgbClr val="D9D9D9"/>
                      </a:solidFill>
                    </a:lnT>
                    <a:lnB w="12700">
                      <a:solidFill>
                        <a:srgbClr val="D9D9D9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792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9D9D9"/>
                      </a:solidFill>
                    </a:lnL>
                    <a:lnR w="12700">
                      <a:solidFill>
                        <a:srgbClr val="D9D9D9"/>
                      </a:solidFill>
                    </a:lnR>
                    <a:lnT w="12700">
                      <a:solidFill>
                        <a:srgbClr val="D9D9D9"/>
                      </a:solidFill>
                    </a:lnT>
                    <a:lnB w="12700">
                      <a:solidFill>
                        <a:srgbClr val="D9D9D9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[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주문한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상품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정보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]</a:t>
                      </a:r>
                    </a:p>
                    <a:p>
                      <a:pPr algn="l">
                        <a:defRPr sz="1400"/>
                      </a:pP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주문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한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상품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정보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한눈에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확인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가능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. </a:t>
                      </a:r>
                    </a:p>
                    <a:p>
                      <a:pPr algn="l">
                        <a:defRPr sz="1400"/>
                      </a:pP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상품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정보의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상품명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클릭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시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,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해당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상품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페이지로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이동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.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D9D9D9"/>
                      </a:solidFill>
                    </a:lnL>
                    <a:lnR w="12700">
                      <a:solidFill>
                        <a:srgbClr val="D9D9D9"/>
                      </a:solidFill>
                    </a:lnR>
                    <a:lnT w="12700">
                      <a:solidFill>
                        <a:srgbClr val="D9D9D9"/>
                      </a:solidFill>
                    </a:lnT>
                    <a:lnB w="12700">
                      <a:solidFill>
                        <a:srgbClr val="D9D9D9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792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9D9D9"/>
                      </a:solidFill>
                    </a:lnL>
                    <a:lnR w="12700">
                      <a:solidFill>
                        <a:srgbClr val="D9D9D9"/>
                      </a:solidFill>
                    </a:lnR>
                    <a:lnT w="12700">
                      <a:solidFill>
                        <a:srgbClr val="D9D9D9"/>
                      </a:solidFill>
                    </a:lnT>
                    <a:lnB w="12700">
                      <a:solidFill>
                        <a:srgbClr val="D9D9D9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[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취소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정보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]</a:t>
                      </a:r>
                    </a:p>
                    <a:p>
                      <a:pPr algn="l">
                        <a:defRPr sz="1400"/>
                      </a:pP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주문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상세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상태가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’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취소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’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일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경우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취소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사유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조회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가능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.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D9D9D9"/>
                      </a:solidFill>
                    </a:lnL>
                    <a:lnR w="12700">
                      <a:solidFill>
                        <a:srgbClr val="D9D9D9"/>
                      </a:solidFill>
                    </a:lnR>
                    <a:lnT w="12700">
                      <a:solidFill>
                        <a:srgbClr val="D9D9D9"/>
                      </a:solidFill>
                    </a:lnT>
                    <a:lnB w="12700">
                      <a:solidFill>
                        <a:srgbClr val="D9D9D9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0792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5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9D9D9"/>
                      </a:solidFill>
                    </a:lnL>
                    <a:lnR w="12700">
                      <a:solidFill>
                        <a:srgbClr val="D9D9D9"/>
                      </a:solidFill>
                    </a:lnR>
                    <a:lnT w="12700">
                      <a:solidFill>
                        <a:srgbClr val="D9D9D9"/>
                      </a:solidFill>
                    </a:lnT>
                    <a:lnB w="12700">
                      <a:solidFill>
                        <a:srgbClr val="D9D9D9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[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배송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조회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및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주문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조회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]</a:t>
                      </a:r>
                    </a:p>
                    <a:p>
                      <a:pPr algn="l">
                        <a:defRPr sz="1400"/>
                      </a:pP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주문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상세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상태가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‘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결제완료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’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일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경우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주문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조회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가능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.</a:t>
                      </a:r>
                    </a:p>
                    <a:p>
                      <a:pPr algn="l">
                        <a:defRPr sz="1400"/>
                      </a:pP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주문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상세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상태가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‘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배송중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’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이상일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경우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배송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조회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가능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.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D9D9D9"/>
                      </a:solidFill>
                    </a:lnL>
                    <a:lnR w="12700">
                      <a:solidFill>
                        <a:srgbClr val="D9D9D9"/>
                      </a:solidFill>
                    </a:lnR>
                    <a:lnT w="12700">
                      <a:solidFill>
                        <a:srgbClr val="D9D9D9"/>
                      </a:solidFill>
                    </a:lnT>
                    <a:lnB w="12700">
                      <a:solidFill>
                        <a:srgbClr val="D9D9D9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0792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6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9D9D9"/>
                      </a:solidFill>
                    </a:lnL>
                    <a:lnR w="12700">
                      <a:solidFill>
                        <a:srgbClr val="D9D9D9"/>
                      </a:solidFill>
                    </a:lnR>
                    <a:lnT w="12700">
                      <a:solidFill>
                        <a:srgbClr val="D9D9D9"/>
                      </a:solidFill>
                    </a:lnT>
                    <a:lnB w="12700">
                      <a:solidFill>
                        <a:srgbClr val="D9D9D9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[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리뷰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쓰기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및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리뷰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보기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]</a:t>
                      </a:r>
                    </a:p>
                    <a:p>
                      <a:pPr algn="l">
                        <a:defRPr sz="1400"/>
                      </a:pP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주문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상세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상태가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‘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배송완료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’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일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경우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‘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리뷰쓰기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’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버튼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보임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.</a:t>
                      </a:r>
                    </a:p>
                    <a:p>
                      <a:pPr algn="l">
                        <a:defRPr sz="1400"/>
                      </a:pP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해당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주문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건에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대하여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이미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리뷰를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작성한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경우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＇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리뷰보기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’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버튼으로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바뀜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.</a:t>
                      </a:r>
                    </a:p>
                    <a:p>
                      <a:pPr algn="l">
                        <a:defRPr sz="1400"/>
                      </a:pP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‘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리뷰보기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’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버튼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클릭시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 ’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나의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리뷰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’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페이지로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이동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.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D9D9D9"/>
                      </a:solidFill>
                    </a:lnL>
                    <a:lnR w="12700">
                      <a:solidFill>
                        <a:srgbClr val="D9D9D9"/>
                      </a:solidFill>
                    </a:lnR>
                    <a:lnT w="12700">
                      <a:solidFill>
                        <a:srgbClr val="D9D9D9"/>
                      </a:solidFill>
                    </a:lnT>
                    <a:lnB w="12700">
                      <a:solidFill>
                        <a:srgbClr val="D9D9D9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pSp>
        <p:nvGrpSpPr>
          <p:cNvPr id="740" name="타원 6"/>
          <p:cNvGrpSpPr/>
          <p:nvPr/>
        </p:nvGrpSpPr>
        <p:grpSpPr>
          <a:xfrm>
            <a:off x="2927299" y="3914576"/>
            <a:ext cx="362093" cy="372196"/>
            <a:chOff x="-1" y="0"/>
            <a:chExt cx="362092" cy="372194"/>
          </a:xfrm>
        </p:grpSpPr>
        <p:sp>
          <p:nvSpPr>
            <p:cNvPr id="738" name="원"/>
            <p:cNvSpPr/>
            <p:nvPr/>
          </p:nvSpPr>
          <p:spPr>
            <a:xfrm>
              <a:off x="-1" y="0"/>
              <a:ext cx="362092" cy="372194"/>
            </a:xfrm>
            <a:prstGeom prst="ellipse">
              <a:avLst/>
            </a:prstGeom>
            <a:solidFill>
              <a:srgbClr val="000000">
                <a:alpha val="6588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 dirty="0">
                <a:latin typeface="굴림" panose="020B0600000101010101" pitchFamily="50" charset="-127"/>
                <a:ea typeface="Apple SD Gothic Neo" panose="02000300000000000000" pitchFamily="2" charset="-127"/>
              </a:endParaRPr>
            </a:p>
          </p:txBody>
        </p:sp>
        <p:sp>
          <p:nvSpPr>
            <p:cNvPr id="739" name="3"/>
            <p:cNvSpPr txBox="1"/>
            <p:nvPr/>
          </p:nvSpPr>
          <p:spPr>
            <a:xfrm>
              <a:off x="98746" y="32210"/>
              <a:ext cx="164597" cy="307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</a:defRPr>
              </a:lvl1pPr>
            </a:lstStyle>
            <a:p>
              <a:r>
                <a:rPr dirty="0">
                  <a:latin typeface="굴림" panose="020B0600000101010101" pitchFamily="50" charset="-127"/>
                  <a:ea typeface="Apple SD Gothic Neo" panose="02000300000000000000" pitchFamily="2" charset="-127"/>
                </a:rPr>
                <a:t>3</a:t>
              </a:r>
            </a:p>
          </p:txBody>
        </p:sp>
      </p:grpSp>
      <p:grpSp>
        <p:nvGrpSpPr>
          <p:cNvPr id="743" name="타원 10"/>
          <p:cNvGrpSpPr/>
          <p:nvPr/>
        </p:nvGrpSpPr>
        <p:grpSpPr>
          <a:xfrm>
            <a:off x="7791448" y="1904955"/>
            <a:ext cx="362094" cy="372196"/>
            <a:chOff x="-1" y="0"/>
            <a:chExt cx="362092" cy="372194"/>
          </a:xfrm>
        </p:grpSpPr>
        <p:sp>
          <p:nvSpPr>
            <p:cNvPr id="741" name="원"/>
            <p:cNvSpPr/>
            <p:nvPr/>
          </p:nvSpPr>
          <p:spPr>
            <a:xfrm>
              <a:off x="-1" y="0"/>
              <a:ext cx="362092" cy="372194"/>
            </a:xfrm>
            <a:prstGeom prst="ellipse">
              <a:avLst/>
            </a:prstGeom>
            <a:solidFill>
              <a:srgbClr val="000000">
                <a:alpha val="6588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 dirty="0">
                <a:latin typeface="굴림" panose="020B0600000101010101" pitchFamily="50" charset="-127"/>
                <a:ea typeface="Apple SD Gothic Neo" panose="02000300000000000000" pitchFamily="2" charset="-127"/>
              </a:endParaRPr>
            </a:p>
          </p:txBody>
        </p:sp>
        <p:sp>
          <p:nvSpPr>
            <p:cNvPr id="742" name="1"/>
            <p:cNvSpPr txBox="1"/>
            <p:nvPr/>
          </p:nvSpPr>
          <p:spPr>
            <a:xfrm>
              <a:off x="98746" y="32210"/>
              <a:ext cx="164597" cy="307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</a:defRPr>
              </a:lvl1pPr>
            </a:lstStyle>
            <a:p>
              <a:r>
                <a:rPr dirty="0">
                  <a:latin typeface="굴림" panose="020B0600000101010101" pitchFamily="50" charset="-127"/>
                  <a:ea typeface="Apple SD Gothic Neo" panose="02000300000000000000" pitchFamily="2" charset="-127"/>
                </a:rPr>
                <a:t>1</a:t>
              </a:r>
            </a:p>
          </p:txBody>
        </p:sp>
      </p:grpSp>
      <p:grpSp>
        <p:nvGrpSpPr>
          <p:cNvPr id="746" name="타원 15"/>
          <p:cNvGrpSpPr/>
          <p:nvPr/>
        </p:nvGrpSpPr>
        <p:grpSpPr>
          <a:xfrm>
            <a:off x="1403554" y="3209882"/>
            <a:ext cx="362093" cy="372196"/>
            <a:chOff x="-1" y="0"/>
            <a:chExt cx="362092" cy="372194"/>
          </a:xfrm>
        </p:grpSpPr>
        <p:sp>
          <p:nvSpPr>
            <p:cNvPr id="744" name="원"/>
            <p:cNvSpPr/>
            <p:nvPr/>
          </p:nvSpPr>
          <p:spPr>
            <a:xfrm>
              <a:off x="-1" y="0"/>
              <a:ext cx="362092" cy="372194"/>
            </a:xfrm>
            <a:prstGeom prst="ellipse">
              <a:avLst/>
            </a:prstGeom>
            <a:solidFill>
              <a:srgbClr val="000000">
                <a:alpha val="6588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 dirty="0">
                <a:latin typeface="굴림" panose="020B0600000101010101" pitchFamily="50" charset="-127"/>
                <a:ea typeface="Apple SD Gothic Neo" panose="02000300000000000000" pitchFamily="2" charset="-127"/>
              </a:endParaRPr>
            </a:p>
          </p:txBody>
        </p:sp>
        <p:sp>
          <p:nvSpPr>
            <p:cNvPr id="745" name="2"/>
            <p:cNvSpPr txBox="1"/>
            <p:nvPr/>
          </p:nvSpPr>
          <p:spPr>
            <a:xfrm>
              <a:off x="98746" y="32210"/>
              <a:ext cx="164597" cy="307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</a:defRPr>
              </a:lvl1pPr>
            </a:lstStyle>
            <a:p>
              <a:r>
                <a:rPr dirty="0">
                  <a:latin typeface="굴림" panose="020B0600000101010101" pitchFamily="50" charset="-127"/>
                  <a:ea typeface="Apple SD Gothic Neo" panose="02000300000000000000" pitchFamily="2" charset="-127"/>
                </a:rPr>
                <a:t>2</a:t>
              </a:r>
            </a:p>
          </p:txBody>
        </p:sp>
      </p:grpSp>
      <p:grpSp>
        <p:nvGrpSpPr>
          <p:cNvPr id="749" name="타원 5"/>
          <p:cNvGrpSpPr/>
          <p:nvPr/>
        </p:nvGrpSpPr>
        <p:grpSpPr>
          <a:xfrm>
            <a:off x="7429354" y="3751495"/>
            <a:ext cx="362093" cy="372196"/>
            <a:chOff x="-1" y="0"/>
            <a:chExt cx="362092" cy="372194"/>
          </a:xfrm>
        </p:grpSpPr>
        <p:sp>
          <p:nvSpPr>
            <p:cNvPr id="747" name="원"/>
            <p:cNvSpPr/>
            <p:nvPr/>
          </p:nvSpPr>
          <p:spPr>
            <a:xfrm>
              <a:off x="-1" y="0"/>
              <a:ext cx="362092" cy="372194"/>
            </a:xfrm>
            <a:prstGeom prst="ellipse">
              <a:avLst/>
            </a:prstGeom>
            <a:solidFill>
              <a:srgbClr val="000000">
                <a:alpha val="6588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 dirty="0">
                <a:latin typeface="굴림" panose="020B0600000101010101" pitchFamily="50" charset="-127"/>
                <a:ea typeface="Apple SD Gothic Neo" panose="02000300000000000000" pitchFamily="2" charset="-127"/>
              </a:endParaRPr>
            </a:p>
          </p:txBody>
        </p:sp>
        <p:sp>
          <p:nvSpPr>
            <p:cNvPr id="748" name="4"/>
            <p:cNvSpPr txBox="1"/>
            <p:nvPr/>
          </p:nvSpPr>
          <p:spPr>
            <a:xfrm>
              <a:off x="98746" y="32210"/>
              <a:ext cx="164597" cy="307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</a:defRPr>
              </a:lvl1pPr>
            </a:lstStyle>
            <a:p>
              <a:r>
                <a:rPr dirty="0">
                  <a:latin typeface="굴림" panose="020B0600000101010101" pitchFamily="50" charset="-127"/>
                  <a:ea typeface="Apple SD Gothic Neo" panose="02000300000000000000" pitchFamily="2" charset="-127"/>
                </a:rPr>
                <a:t>4</a:t>
              </a:r>
            </a:p>
          </p:txBody>
        </p:sp>
      </p:grpSp>
      <p:grpSp>
        <p:nvGrpSpPr>
          <p:cNvPr id="752" name="타원 7"/>
          <p:cNvGrpSpPr/>
          <p:nvPr/>
        </p:nvGrpSpPr>
        <p:grpSpPr>
          <a:xfrm>
            <a:off x="7429354" y="4264485"/>
            <a:ext cx="362093" cy="372196"/>
            <a:chOff x="-1" y="0"/>
            <a:chExt cx="362092" cy="372194"/>
          </a:xfrm>
        </p:grpSpPr>
        <p:sp>
          <p:nvSpPr>
            <p:cNvPr id="750" name="원"/>
            <p:cNvSpPr/>
            <p:nvPr/>
          </p:nvSpPr>
          <p:spPr>
            <a:xfrm>
              <a:off x="-1" y="0"/>
              <a:ext cx="362092" cy="372194"/>
            </a:xfrm>
            <a:prstGeom prst="ellipse">
              <a:avLst/>
            </a:prstGeom>
            <a:solidFill>
              <a:srgbClr val="000000">
                <a:alpha val="6588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 dirty="0">
                <a:latin typeface="굴림" panose="020B0600000101010101" pitchFamily="50" charset="-127"/>
                <a:ea typeface="Apple SD Gothic Neo" panose="02000300000000000000" pitchFamily="2" charset="-127"/>
              </a:endParaRPr>
            </a:p>
          </p:txBody>
        </p:sp>
        <p:sp>
          <p:nvSpPr>
            <p:cNvPr id="751" name="5"/>
            <p:cNvSpPr txBox="1"/>
            <p:nvPr/>
          </p:nvSpPr>
          <p:spPr>
            <a:xfrm>
              <a:off x="98746" y="32210"/>
              <a:ext cx="164597" cy="307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</a:defRPr>
              </a:lvl1pPr>
            </a:lstStyle>
            <a:p>
              <a:r>
                <a:rPr dirty="0">
                  <a:latin typeface="굴림" panose="020B0600000101010101" pitchFamily="50" charset="-127"/>
                  <a:ea typeface="Apple SD Gothic Neo" panose="02000300000000000000" pitchFamily="2" charset="-127"/>
                </a:rPr>
                <a:t>5</a:t>
              </a:r>
            </a:p>
          </p:txBody>
        </p:sp>
      </p:grpSp>
      <p:grpSp>
        <p:nvGrpSpPr>
          <p:cNvPr id="755" name="타원 12"/>
          <p:cNvGrpSpPr/>
          <p:nvPr/>
        </p:nvGrpSpPr>
        <p:grpSpPr>
          <a:xfrm>
            <a:off x="7429354" y="4847323"/>
            <a:ext cx="362093" cy="372196"/>
            <a:chOff x="-1" y="0"/>
            <a:chExt cx="362092" cy="372194"/>
          </a:xfrm>
        </p:grpSpPr>
        <p:sp>
          <p:nvSpPr>
            <p:cNvPr id="753" name="원"/>
            <p:cNvSpPr/>
            <p:nvPr/>
          </p:nvSpPr>
          <p:spPr>
            <a:xfrm>
              <a:off x="-1" y="0"/>
              <a:ext cx="362092" cy="372194"/>
            </a:xfrm>
            <a:prstGeom prst="ellipse">
              <a:avLst/>
            </a:prstGeom>
            <a:solidFill>
              <a:srgbClr val="000000">
                <a:alpha val="6588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 dirty="0">
                <a:latin typeface="굴림" panose="020B0600000101010101" pitchFamily="50" charset="-127"/>
                <a:ea typeface="Apple SD Gothic Neo" panose="02000300000000000000" pitchFamily="2" charset="-127"/>
              </a:endParaRPr>
            </a:p>
          </p:txBody>
        </p:sp>
        <p:sp>
          <p:nvSpPr>
            <p:cNvPr id="754" name="6"/>
            <p:cNvSpPr txBox="1"/>
            <p:nvPr/>
          </p:nvSpPr>
          <p:spPr>
            <a:xfrm>
              <a:off x="98746" y="32210"/>
              <a:ext cx="164597" cy="307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</a:defRPr>
              </a:lvl1pPr>
            </a:lstStyle>
            <a:p>
              <a:r>
                <a:rPr dirty="0">
                  <a:latin typeface="굴림" panose="020B0600000101010101" pitchFamily="50" charset="-127"/>
                  <a:ea typeface="Apple SD Gothic Neo" panose="02000300000000000000" pitchFamily="2" charset="-127"/>
                </a:rPr>
                <a:t>6</a:t>
              </a:r>
            </a:p>
          </p:txBody>
        </p:sp>
      </p:grpSp>
      <p:pic>
        <p:nvPicPr>
          <p:cNvPr id="756" name="그림 16" descr="그림 16"/>
          <p:cNvPicPr>
            <a:picLocks noChangeAspect="1"/>
          </p:cNvPicPr>
          <p:nvPr/>
        </p:nvPicPr>
        <p:blipFill>
          <a:blip r:embed="rId5"/>
          <a:srcRect l="5078"/>
          <a:stretch>
            <a:fillRect/>
          </a:stretch>
        </p:blipFill>
        <p:spPr>
          <a:xfrm>
            <a:off x="1055315" y="6755969"/>
            <a:ext cx="3411548" cy="3261476"/>
          </a:xfrm>
          <a:prstGeom prst="rect">
            <a:avLst/>
          </a:prstGeom>
          <a:ln w="12700">
            <a:miter lim="400000"/>
          </a:ln>
          <a:effectLst>
            <a:outerShdw blurRad="381000" dist="38100" dir="2700000" rotWithShape="0">
              <a:srgbClr val="000000">
                <a:alpha val="40000"/>
              </a:srgbClr>
            </a:outerShdw>
          </a:effectLst>
        </p:spPr>
      </p:pic>
      <p:pic>
        <p:nvPicPr>
          <p:cNvPr id="757" name="그림 18" descr="그림 18"/>
          <p:cNvPicPr>
            <a:picLocks noChangeAspect="1"/>
          </p:cNvPicPr>
          <p:nvPr/>
        </p:nvPicPr>
        <p:blipFill>
          <a:blip r:embed="rId6"/>
          <a:srcRect l="5489" r="4587"/>
          <a:stretch>
            <a:fillRect/>
          </a:stretch>
        </p:blipFill>
        <p:spPr>
          <a:xfrm>
            <a:off x="4991100" y="6751308"/>
            <a:ext cx="3733800" cy="3261475"/>
          </a:xfrm>
          <a:prstGeom prst="rect">
            <a:avLst/>
          </a:prstGeom>
          <a:ln w="12700">
            <a:miter lim="400000"/>
          </a:ln>
          <a:effectLst>
            <a:outerShdw blurRad="381000" dist="38100" dir="2700000" rotWithShape="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6" name="그룹 19"/>
          <p:cNvGrpSpPr/>
          <p:nvPr/>
        </p:nvGrpSpPr>
        <p:grpSpPr>
          <a:xfrm>
            <a:off x="1219200" y="2450031"/>
            <a:ext cx="6853737" cy="7086601"/>
            <a:chOff x="0" y="0"/>
            <a:chExt cx="6853736" cy="7086600"/>
          </a:xfrm>
          <a:effectLst>
            <a:outerShdw blurRad="271181" dist="381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764" name="그룹 14"/>
            <p:cNvGrpSpPr/>
            <p:nvPr/>
          </p:nvGrpSpPr>
          <p:grpSpPr>
            <a:xfrm>
              <a:off x="0" y="0"/>
              <a:ext cx="6853737" cy="7086601"/>
              <a:chOff x="0" y="0"/>
              <a:chExt cx="6853736" cy="7086600"/>
            </a:xfrm>
          </p:grpSpPr>
          <p:pic>
            <p:nvPicPr>
              <p:cNvPr id="761" name="그림 8" descr="그림 8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-1"/>
                <a:ext cx="6853737" cy="335732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762" name="그림 11" descr="그림 11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0" y="3320107"/>
                <a:ext cx="6853737" cy="305063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763" name="그림 13" descr="그림 13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0" y="6361123"/>
                <a:ext cx="6853737" cy="72547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765" name="직사각형 17"/>
            <p:cNvSpPr/>
            <p:nvPr/>
          </p:nvSpPr>
          <p:spPr>
            <a:xfrm>
              <a:off x="709061" y="3254376"/>
              <a:ext cx="1343646" cy="203133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 dirty="0">
                <a:latin typeface="굴림" panose="020B0600000101010101" pitchFamily="50" charset="-127"/>
                <a:ea typeface="Apple SD Gothic Neo" panose="02000300000000000000" pitchFamily="2" charset="-127"/>
              </a:endParaRPr>
            </a:p>
          </p:txBody>
        </p:sp>
      </p:grpSp>
      <p:sp>
        <p:nvSpPr>
          <p:cNvPr id="767" name="Freeform 2"/>
          <p:cNvSpPr/>
          <p:nvPr/>
        </p:nvSpPr>
        <p:spPr>
          <a:xfrm>
            <a:off x="0" y="-180827"/>
            <a:ext cx="18288000" cy="1919802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768" name="TextBox 3"/>
          <p:cNvSpPr txBox="1"/>
          <p:nvPr/>
        </p:nvSpPr>
        <p:spPr>
          <a:xfrm>
            <a:off x="13454346" y="587864"/>
            <a:ext cx="3881155" cy="3563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r">
              <a:lnSpc>
                <a:spcPts val="3000"/>
              </a:lnSpc>
              <a:defRPr sz="2200">
                <a:solidFill>
                  <a:srgbClr val="FFFFFF"/>
                </a:solidFill>
                <a:latin typeface="Nanum Square"/>
                <a:ea typeface="Nanum Square"/>
                <a:cs typeface="Nanum Square"/>
                <a:sym typeface="Nanum Square"/>
              </a:defRPr>
            </a:lvl1pPr>
          </a:lstStyle>
          <a:p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프로젝트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설계</a:t>
            </a:r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769" name="TextBox 4"/>
          <p:cNvSpPr txBox="1"/>
          <p:nvPr/>
        </p:nvSpPr>
        <p:spPr>
          <a:xfrm>
            <a:off x="952499" y="360851"/>
            <a:ext cx="13108058" cy="6707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ts val="5800"/>
              </a:lnSpc>
              <a:defRPr sz="4200" spc="-58">
                <a:solidFill>
                  <a:srgbClr val="FFFFFF"/>
                </a:solidFill>
                <a:latin typeface="Nanum Square"/>
                <a:ea typeface="Nanum Square"/>
                <a:cs typeface="Nanum Square"/>
                <a:sym typeface="Nanum Square"/>
              </a:defRPr>
            </a:pP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화면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설계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–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회원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정보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수정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(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구매자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&amp;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판매자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유사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)</a:t>
            </a:r>
          </a:p>
        </p:txBody>
      </p:sp>
      <p:graphicFrame>
        <p:nvGraphicFramePr>
          <p:cNvPr id="770" name="표 24"/>
          <p:cNvGraphicFramePr/>
          <p:nvPr>
            <p:extLst>
              <p:ext uri="{D42A27DB-BD31-4B8C-83A1-F6EECF244321}">
                <p14:modId xmlns:p14="http://schemas.microsoft.com/office/powerpoint/2010/main" val="1115438851"/>
              </p:ext>
            </p:extLst>
          </p:nvPr>
        </p:nvGraphicFramePr>
        <p:xfrm>
          <a:off x="9011718" y="2539138"/>
          <a:ext cx="7929372" cy="3311524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8329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964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8556">
                <a:tc>
                  <a:txBody>
                    <a:bodyPr/>
                    <a:lstStyle/>
                    <a:p>
                      <a:pPr algn="ctr">
                        <a:defRPr sz="1400"/>
                      </a:pP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번호</a:t>
                      </a:r>
                      <a:endParaRPr sz="1600" b="0" i="0" dirty="0">
                        <a:latin typeface="굴림" panose="020B0600000101010101" pitchFamily="50" charset="-127"/>
                        <a:ea typeface="Apple SD Gothic Neo" panose="02000300000000000000" pitchFamily="2" charset="-127"/>
                        <a:cs typeface="+mj-cs"/>
                        <a:sym typeface="Helvetica"/>
                      </a:endParaRPr>
                    </a:p>
                  </a:txBody>
                  <a:tcPr marL="45720" marR="45720" anchor="ctr" horzOverflow="overflow">
                    <a:lnL w="12700">
                      <a:solidFill>
                        <a:srgbClr val="D9D9D9"/>
                      </a:solidFill>
                    </a:lnL>
                    <a:lnR w="12700">
                      <a:solidFill>
                        <a:srgbClr val="D9D9D9"/>
                      </a:solidFill>
                    </a:lnR>
                    <a:lnT w="12700">
                      <a:solidFill>
                        <a:srgbClr val="D9D9D9"/>
                      </a:solidFill>
                    </a:lnT>
                    <a:lnB w="12700">
                      <a:solidFill>
                        <a:srgbClr val="D9D9D9"/>
                      </a:solidFill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/>
                      </a:pP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기능</a:t>
                      </a:r>
                      <a:endParaRPr sz="1600" b="0" i="0" dirty="0">
                        <a:latin typeface="굴림" panose="020B0600000101010101" pitchFamily="50" charset="-127"/>
                        <a:ea typeface="Apple SD Gothic Neo" panose="02000300000000000000" pitchFamily="2" charset="-127"/>
                        <a:cs typeface="+mj-cs"/>
                        <a:sym typeface="Helvetica"/>
                      </a:endParaRPr>
                    </a:p>
                  </a:txBody>
                  <a:tcPr marL="45720" marR="45720" anchor="ctr" horzOverflow="overflow">
                    <a:lnL w="12700">
                      <a:solidFill>
                        <a:srgbClr val="D9D9D9"/>
                      </a:solidFill>
                    </a:lnL>
                    <a:lnR w="12700">
                      <a:solidFill>
                        <a:srgbClr val="D9D9D9"/>
                      </a:solidFill>
                    </a:lnR>
                    <a:lnT w="12700">
                      <a:solidFill>
                        <a:srgbClr val="D9D9D9"/>
                      </a:solidFill>
                    </a:lnT>
                    <a:lnB w="12700">
                      <a:solidFill>
                        <a:srgbClr val="D9D9D9"/>
                      </a:solidFill>
                    </a:lnB>
                    <a:solidFill>
                      <a:schemeClr val="accent5">
                        <a:alpha val="69804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821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9D9D9"/>
                      </a:solidFill>
                    </a:lnL>
                    <a:lnR w="12700">
                      <a:solidFill>
                        <a:srgbClr val="D9D9D9"/>
                      </a:solidFill>
                    </a:lnR>
                    <a:lnT w="12700">
                      <a:solidFill>
                        <a:srgbClr val="D9D9D9"/>
                      </a:solidFill>
                    </a:lnT>
                    <a:lnB w="12700">
                      <a:solidFill>
                        <a:srgbClr val="D9D9D9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[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이메일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및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전화번호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변경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]</a:t>
                      </a:r>
                    </a:p>
                    <a:p>
                      <a:pPr algn="l">
                        <a:defRPr sz="1400"/>
                      </a:pP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이메일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및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전화번호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변경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시에만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중복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체크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하도록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설계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.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D9D9D9"/>
                      </a:solidFill>
                    </a:lnL>
                    <a:lnR w="12700">
                      <a:solidFill>
                        <a:srgbClr val="D9D9D9"/>
                      </a:solidFill>
                    </a:lnR>
                    <a:lnT w="12700">
                      <a:solidFill>
                        <a:srgbClr val="D9D9D9"/>
                      </a:solidFill>
                    </a:lnT>
                    <a:lnB w="12700">
                      <a:solidFill>
                        <a:srgbClr val="D9D9D9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821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9D9D9"/>
                      </a:solidFill>
                    </a:lnL>
                    <a:lnR w="12700">
                      <a:solidFill>
                        <a:srgbClr val="D9D9D9"/>
                      </a:solidFill>
                    </a:lnR>
                    <a:lnT w="12700">
                      <a:solidFill>
                        <a:srgbClr val="D9D9D9"/>
                      </a:solidFill>
                    </a:lnT>
                    <a:lnB w="12700">
                      <a:solidFill>
                        <a:srgbClr val="D9D9D9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[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새비밀번호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입력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]</a:t>
                      </a:r>
                    </a:p>
                    <a:p>
                      <a:pPr algn="l">
                        <a:defRPr sz="1400"/>
                      </a:pP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비밀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번호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변경시에만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입력하면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되도록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설정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.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원하지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않을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경우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빈값으로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두어도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수정버튼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작동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.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D9D9D9"/>
                      </a:solidFill>
                    </a:lnL>
                    <a:lnR w="12700">
                      <a:solidFill>
                        <a:srgbClr val="D9D9D9"/>
                      </a:solidFill>
                    </a:lnR>
                    <a:lnT w="12700">
                      <a:solidFill>
                        <a:srgbClr val="D9D9D9"/>
                      </a:solidFill>
                    </a:lnT>
                    <a:lnB w="12700">
                      <a:solidFill>
                        <a:srgbClr val="D9D9D9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792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9D9D9"/>
                      </a:solidFill>
                    </a:lnL>
                    <a:lnR w="12700">
                      <a:solidFill>
                        <a:srgbClr val="D9D9D9"/>
                      </a:solidFill>
                    </a:lnR>
                    <a:lnT w="12700">
                      <a:solidFill>
                        <a:srgbClr val="D9D9D9"/>
                      </a:solidFill>
                    </a:lnT>
                    <a:lnB w="12700">
                      <a:solidFill>
                        <a:srgbClr val="D9D9D9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[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회원정보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수정하기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버튼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]</a:t>
                      </a:r>
                    </a:p>
                    <a:p>
                      <a:pPr algn="l">
                        <a:defRPr sz="1400"/>
                      </a:pP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수정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완료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alert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표시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후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페이지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이동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없음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.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D9D9D9"/>
                      </a:solidFill>
                    </a:lnL>
                    <a:lnR w="12700">
                      <a:solidFill>
                        <a:srgbClr val="D9D9D9"/>
                      </a:solidFill>
                    </a:lnR>
                    <a:lnT w="12700">
                      <a:solidFill>
                        <a:srgbClr val="D9D9D9"/>
                      </a:solidFill>
                    </a:lnT>
                    <a:lnB w="12700">
                      <a:solidFill>
                        <a:srgbClr val="D9D9D9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792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9D9D9"/>
                      </a:solidFill>
                    </a:lnL>
                    <a:lnR w="12700">
                      <a:solidFill>
                        <a:srgbClr val="D9D9D9"/>
                      </a:solidFill>
                    </a:lnR>
                    <a:lnT w="12700">
                      <a:solidFill>
                        <a:srgbClr val="D9D9D9"/>
                      </a:solidFill>
                    </a:lnT>
                    <a:lnB w="12700">
                      <a:solidFill>
                        <a:srgbClr val="D9D9D9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[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회원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탈퇴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버튼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]</a:t>
                      </a:r>
                    </a:p>
                    <a:p>
                      <a:pPr algn="l">
                        <a:defRPr sz="1400"/>
                      </a:pP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회원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탈퇴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버튼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클릭시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회원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탈퇴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사유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(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선택사항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)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입력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모달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창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오픈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. </a:t>
                      </a:r>
                    </a:p>
                    <a:p>
                      <a:pPr algn="l">
                        <a:defRPr sz="1400"/>
                      </a:pP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해당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모달에서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탈퇴하기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클릭시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탈퇴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완료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. 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D9D9D9"/>
                      </a:solidFill>
                    </a:lnL>
                    <a:lnR w="12700">
                      <a:solidFill>
                        <a:srgbClr val="D9D9D9"/>
                      </a:solidFill>
                    </a:lnR>
                    <a:lnT w="12700">
                      <a:solidFill>
                        <a:srgbClr val="D9D9D9"/>
                      </a:solidFill>
                    </a:lnT>
                    <a:lnB w="12700">
                      <a:solidFill>
                        <a:srgbClr val="D9D9D9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773" name="타원 6"/>
          <p:cNvGrpSpPr/>
          <p:nvPr/>
        </p:nvGrpSpPr>
        <p:grpSpPr>
          <a:xfrm>
            <a:off x="7205759" y="8443450"/>
            <a:ext cx="395333" cy="404983"/>
            <a:chOff x="-1" y="-1"/>
            <a:chExt cx="395332" cy="404982"/>
          </a:xfrm>
        </p:grpSpPr>
        <p:sp>
          <p:nvSpPr>
            <p:cNvPr id="771" name="타원형"/>
            <p:cNvSpPr/>
            <p:nvPr/>
          </p:nvSpPr>
          <p:spPr>
            <a:xfrm>
              <a:off x="-1" y="-1"/>
              <a:ext cx="395332" cy="404982"/>
            </a:xfrm>
            <a:prstGeom prst="ellipse">
              <a:avLst/>
            </a:prstGeom>
            <a:solidFill>
              <a:srgbClr val="000000">
                <a:alpha val="6588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 dirty="0">
                <a:latin typeface="굴림" panose="020B0600000101010101" pitchFamily="50" charset="-127"/>
                <a:ea typeface="Apple SD Gothic Neo" panose="02000300000000000000" pitchFamily="2" charset="-127"/>
              </a:endParaRPr>
            </a:p>
          </p:txBody>
        </p:sp>
        <p:sp>
          <p:nvSpPr>
            <p:cNvPr id="772" name="3"/>
            <p:cNvSpPr txBox="1"/>
            <p:nvPr/>
          </p:nvSpPr>
          <p:spPr>
            <a:xfrm>
              <a:off x="103615" y="48603"/>
              <a:ext cx="188099" cy="3077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</a:defRPr>
              </a:lvl1pPr>
            </a:lstStyle>
            <a:p>
              <a:r>
                <a:rPr dirty="0">
                  <a:latin typeface="굴림" panose="020B0600000101010101" pitchFamily="50" charset="-127"/>
                  <a:ea typeface="Apple SD Gothic Neo" panose="02000300000000000000" pitchFamily="2" charset="-127"/>
                </a:rPr>
                <a:t>3</a:t>
              </a:r>
            </a:p>
          </p:txBody>
        </p:sp>
      </p:grpSp>
      <p:grpSp>
        <p:nvGrpSpPr>
          <p:cNvPr id="776" name="타원 10"/>
          <p:cNvGrpSpPr/>
          <p:nvPr/>
        </p:nvGrpSpPr>
        <p:grpSpPr>
          <a:xfrm>
            <a:off x="3075103" y="4619012"/>
            <a:ext cx="395333" cy="404983"/>
            <a:chOff x="-1" y="-1"/>
            <a:chExt cx="395332" cy="404982"/>
          </a:xfrm>
        </p:grpSpPr>
        <p:sp>
          <p:nvSpPr>
            <p:cNvPr id="774" name="타원형"/>
            <p:cNvSpPr/>
            <p:nvPr/>
          </p:nvSpPr>
          <p:spPr>
            <a:xfrm>
              <a:off x="-1" y="-1"/>
              <a:ext cx="395332" cy="404982"/>
            </a:xfrm>
            <a:prstGeom prst="ellipse">
              <a:avLst/>
            </a:prstGeom>
            <a:solidFill>
              <a:srgbClr val="000000">
                <a:alpha val="6588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 dirty="0">
                <a:latin typeface="굴림" panose="020B0600000101010101" pitchFamily="50" charset="-127"/>
                <a:ea typeface="Apple SD Gothic Neo" panose="02000300000000000000" pitchFamily="2" charset="-127"/>
              </a:endParaRPr>
            </a:p>
          </p:txBody>
        </p:sp>
        <p:sp>
          <p:nvSpPr>
            <p:cNvPr id="775" name="1"/>
            <p:cNvSpPr txBox="1"/>
            <p:nvPr/>
          </p:nvSpPr>
          <p:spPr>
            <a:xfrm>
              <a:off x="103615" y="48603"/>
              <a:ext cx="188099" cy="3077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</a:defRPr>
              </a:lvl1pPr>
            </a:lstStyle>
            <a:p>
              <a:r>
                <a:rPr dirty="0">
                  <a:latin typeface="굴림" panose="020B0600000101010101" pitchFamily="50" charset="-127"/>
                  <a:ea typeface="Apple SD Gothic Neo" panose="02000300000000000000" pitchFamily="2" charset="-127"/>
                </a:rPr>
                <a:t>1</a:t>
              </a:r>
            </a:p>
          </p:txBody>
        </p:sp>
      </p:grpSp>
      <p:grpSp>
        <p:nvGrpSpPr>
          <p:cNvPr id="779" name="타원 15"/>
          <p:cNvGrpSpPr/>
          <p:nvPr/>
        </p:nvGrpSpPr>
        <p:grpSpPr>
          <a:xfrm>
            <a:off x="3075103" y="7411837"/>
            <a:ext cx="395333" cy="404983"/>
            <a:chOff x="-1" y="-1"/>
            <a:chExt cx="395332" cy="404982"/>
          </a:xfrm>
        </p:grpSpPr>
        <p:sp>
          <p:nvSpPr>
            <p:cNvPr id="777" name="타원형"/>
            <p:cNvSpPr/>
            <p:nvPr/>
          </p:nvSpPr>
          <p:spPr>
            <a:xfrm>
              <a:off x="-1" y="-1"/>
              <a:ext cx="395332" cy="404982"/>
            </a:xfrm>
            <a:prstGeom prst="ellipse">
              <a:avLst/>
            </a:prstGeom>
            <a:solidFill>
              <a:srgbClr val="000000">
                <a:alpha val="6588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 dirty="0">
                <a:latin typeface="굴림" panose="020B0600000101010101" pitchFamily="50" charset="-127"/>
                <a:ea typeface="Apple SD Gothic Neo" panose="02000300000000000000" pitchFamily="2" charset="-127"/>
              </a:endParaRPr>
            </a:p>
          </p:txBody>
        </p:sp>
        <p:sp>
          <p:nvSpPr>
            <p:cNvPr id="778" name="2"/>
            <p:cNvSpPr txBox="1"/>
            <p:nvPr/>
          </p:nvSpPr>
          <p:spPr>
            <a:xfrm>
              <a:off x="103615" y="48603"/>
              <a:ext cx="188099" cy="3077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</a:defRPr>
              </a:lvl1pPr>
            </a:lstStyle>
            <a:p>
              <a:r>
                <a:rPr dirty="0">
                  <a:latin typeface="굴림" panose="020B0600000101010101" pitchFamily="50" charset="-127"/>
                  <a:ea typeface="Apple SD Gothic Neo" panose="02000300000000000000" pitchFamily="2" charset="-127"/>
                </a:rPr>
                <a:t>2</a:t>
              </a:r>
            </a:p>
          </p:txBody>
        </p:sp>
      </p:grpSp>
      <p:pic>
        <p:nvPicPr>
          <p:cNvPr id="780" name="그림 20" descr="그림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11718" y="6025062"/>
            <a:ext cx="6201178" cy="3401600"/>
          </a:xfrm>
          <a:prstGeom prst="rect">
            <a:avLst/>
          </a:prstGeom>
          <a:ln w="12700">
            <a:miter lim="400000"/>
          </a:ln>
          <a:effectLst>
            <a:outerShdw blurRad="342900" dist="38100" dir="2700000" rotWithShape="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4" name="그림 4" descr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4810" y="2086719"/>
            <a:ext cx="7214199" cy="3976839"/>
          </a:xfrm>
          <a:prstGeom prst="rect">
            <a:avLst/>
          </a:prstGeom>
          <a:ln w="12700">
            <a:miter lim="400000"/>
          </a:ln>
          <a:effectLst>
            <a:outerShdw blurRad="254000" dist="38100" dir="2700000" rotWithShape="0">
              <a:srgbClr val="000000">
                <a:alpha val="40000"/>
              </a:srgbClr>
            </a:outerShdw>
          </a:effectLst>
        </p:spPr>
      </p:pic>
      <p:pic>
        <p:nvPicPr>
          <p:cNvPr id="785" name="그림 5" descr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5438" y="6195833"/>
            <a:ext cx="7233571" cy="3759044"/>
          </a:xfrm>
          <a:prstGeom prst="rect">
            <a:avLst/>
          </a:prstGeom>
          <a:ln w="12700">
            <a:miter lim="400000"/>
          </a:ln>
          <a:effectLst>
            <a:outerShdw blurRad="254000" dist="38100" dir="2700000" rotWithShape="0">
              <a:srgbClr val="000000">
                <a:alpha val="40000"/>
              </a:srgbClr>
            </a:outerShdw>
          </a:effectLst>
        </p:spPr>
      </p:pic>
      <p:sp>
        <p:nvSpPr>
          <p:cNvPr id="786" name="Freeform 2"/>
          <p:cNvSpPr/>
          <p:nvPr/>
        </p:nvSpPr>
        <p:spPr>
          <a:xfrm>
            <a:off x="0" y="-180827"/>
            <a:ext cx="18288000" cy="1919802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787" name="TextBox 3"/>
          <p:cNvSpPr txBox="1"/>
          <p:nvPr/>
        </p:nvSpPr>
        <p:spPr>
          <a:xfrm>
            <a:off x="13454346" y="587864"/>
            <a:ext cx="3881155" cy="3563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r">
              <a:lnSpc>
                <a:spcPts val="3000"/>
              </a:lnSpc>
              <a:defRPr sz="2200">
                <a:solidFill>
                  <a:srgbClr val="FFFFFF"/>
                </a:solidFill>
                <a:latin typeface="Nanum Square"/>
                <a:ea typeface="Nanum Square"/>
                <a:cs typeface="Nanum Square"/>
                <a:sym typeface="Nanum Square"/>
              </a:defRPr>
            </a:lvl1pPr>
          </a:lstStyle>
          <a:p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프로젝트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설계</a:t>
            </a:r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788" name="TextBox 4"/>
          <p:cNvSpPr txBox="1"/>
          <p:nvPr/>
        </p:nvSpPr>
        <p:spPr>
          <a:xfrm>
            <a:off x="952499" y="360851"/>
            <a:ext cx="11549348" cy="6873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ts val="5800"/>
              </a:lnSpc>
              <a:defRPr sz="4200" spc="-58">
                <a:solidFill>
                  <a:srgbClr val="FFFFFF"/>
                </a:solidFill>
                <a:latin typeface="Nanum Square"/>
                <a:ea typeface="Nanum Square"/>
                <a:cs typeface="Nanum Square"/>
                <a:sym typeface="Nanum Square"/>
              </a:defRPr>
            </a:pP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화면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설계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–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작성한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리뷰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관리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페이지</a:t>
            </a:r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graphicFrame>
        <p:nvGraphicFramePr>
          <p:cNvPr id="789" name="표 24"/>
          <p:cNvGraphicFramePr/>
          <p:nvPr>
            <p:extLst>
              <p:ext uri="{D42A27DB-BD31-4B8C-83A1-F6EECF244321}">
                <p14:modId xmlns:p14="http://schemas.microsoft.com/office/powerpoint/2010/main" val="3608086729"/>
              </p:ext>
            </p:extLst>
          </p:nvPr>
        </p:nvGraphicFramePr>
        <p:xfrm>
          <a:off x="9144000" y="4323808"/>
          <a:ext cx="7929372" cy="2852652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8329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964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8556">
                <a:tc>
                  <a:txBody>
                    <a:bodyPr/>
                    <a:lstStyle/>
                    <a:p>
                      <a:pPr algn="ctr">
                        <a:defRPr sz="1400"/>
                      </a:pP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번호</a:t>
                      </a:r>
                      <a:endParaRPr sz="1600" b="0" i="0" dirty="0">
                        <a:latin typeface="굴림" panose="020B0600000101010101" pitchFamily="50" charset="-127"/>
                        <a:ea typeface="Apple SD Gothic Neo" panose="02000300000000000000" pitchFamily="2" charset="-127"/>
                        <a:cs typeface="+mj-cs"/>
                        <a:sym typeface="Helvetica"/>
                      </a:endParaRPr>
                    </a:p>
                  </a:txBody>
                  <a:tcPr marL="45720" marR="45720" anchor="ctr" horzOverflow="overflow">
                    <a:lnL w="12700">
                      <a:solidFill>
                        <a:srgbClr val="D9D9D9"/>
                      </a:solidFill>
                    </a:lnL>
                    <a:lnR w="12700">
                      <a:solidFill>
                        <a:srgbClr val="D9D9D9"/>
                      </a:solidFill>
                    </a:lnR>
                    <a:lnT w="12700">
                      <a:solidFill>
                        <a:srgbClr val="D9D9D9"/>
                      </a:solidFill>
                    </a:lnT>
                    <a:lnB w="12700">
                      <a:solidFill>
                        <a:srgbClr val="D9D9D9"/>
                      </a:solidFill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/>
                      </a:pP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기능</a:t>
                      </a:r>
                      <a:endParaRPr sz="1600" b="0" i="0" dirty="0">
                        <a:latin typeface="굴림" panose="020B0600000101010101" pitchFamily="50" charset="-127"/>
                        <a:ea typeface="Apple SD Gothic Neo" panose="02000300000000000000" pitchFamily="2" charset="-127"/>
                        <a:cs typeface="+mj-cs"/>
                        <a:sym typeface="Helvetica"/>
                      </a:endParaRPr>
                    </a:p>
                  </a:txBody>
                  <a:tcPr marL="45720" marR="45720" anchor="ctr" horzOverflow="overflow">
                    <a:lnL w="12700">
                      <a:solidFill>
                        <a:srgbClr val="D9D9D9"/>
                      </a:solidFill>
                    </a:lnL>
                    <a:lnR w="12700">
                      <a:solidFill>
                        <a:srgbClr val="D9D9D9"/>
                      </a:solidFill>
                    </a:lnR>
                    <a:lnT w="12700">
                      <a:solidFill>
                        <a:srgbClr val="D9D9D9"/>
                      </a:solidFill>
                    </a:lnT>
                    <a:lnB w="12700">
                      <a:solidFill>
                        <a:srgbClr val="D9D9D9"/>
                      </a:solidFill>
                    </a:lnB>
                    <a:solidFill>
                      <a:schemeClr val="accent5">
                        <a:alpha val="69804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821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9D9D9"/>
                      </a:solidFill>
                    </a:lnL>
                    <a:lnR w="12700">
                      <a:solidFill>
                        <a:srgbClr val="D9D9D9"/>
                      </a:solidFill>
                    </a:lnR>
                    <a:lnT w="12700">
                      <a:solidFill>
                        <a:srgbClr val="D9D9D9"/>
                      </a:solidFill>
                    </a:lnT>
                    <a:lnB w="12700">
                      <a:solidFill>
                        <a:srgbClr val="D9D9D9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[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리뷰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수정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버튼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]</a:t>
                      </a:r>
                    </a:p>
                    <a:p>
                      <a:pPr algn="l">
                        <a:defRPr sz="1400"/>
                      </a:pP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리뷰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수정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버튼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클릭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시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,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리뷰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수정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페이지로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이동</a:t>
                      </a:r>
                      <a:endParaRPr sz="1600" b="0" i="0" dirty="0">
                        <a:latin typeface="굴림" panose="020B0600000101010101" pitchFamily="50" charset="-127"/>
                        <a:ea typeface="Apple SD Gothic Neo" panose="02000300000000000000" pitchFamily="2" charset="-127"/>
                        <a:cs typeface="+mj-cs"/>
                        <a:sym typeface="Helvetica"/>
                      </a:endParaRPr>
                    </a:p>
                  </a:txBody>
                  <a:tcPr marL="45720" marR="45720" horzOverflow="overflow">
                    <a:lnL w="12700">
                      <a:solidFill>
                        <a:srgbClr val="D9D9D9"/>
                      </a:solidFill>
                    </a:lnL>
                    <a:lnR w="12700">
                      <a:solidFill>
                        <a:srgbClr val="D9D9D9"/>
                      </a:solidFill>
                    </a:lnR>
                    <a:lnT w="12700">
                      <a:solidFill>
                        <a:srgbClr val="D9D9D9"/>
                      </a:solidFill>
                    </a:lnT>
                    <a:lnB w="12700">
                      <a:solidFill>
                        <a:srgbClr val="D9D9D9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821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9D9D9"/>
                      </a:solidFill>
                    </a:lnL>
                    <a:lnR w="12700">
                      <a:solidFill>
                        <a:srgbClr val="D9D9D9"/>
                      </a:solidFill>
                    </a:lnR>
                    <a:lnT w="12700">
                      <a:solidFill>
                        <a:srgbClr val="D9D9D9"/>
                      </a:solidFill>
                    </a:lnT>
                    <a:lnB w="12700">
                      <a:solidFill>
                        <a:srgbClr val="D9D9D9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[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삭제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버튼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]</a:t>
                      </a:r>
                    </a:p>
                    <a:p>
                      <a:pPr algn="l">
                        <a:defRPr sz="1400"/>
                      </a:pP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리뷰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삭제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버튼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클릭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시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,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삭제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confirm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창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표시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후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동의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하면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리뷰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삭제</a:t>
                      </a:r>
                      <a:endParaRPr sz="1600" b="0" i="0" dirty="0">
                        <a:latin typeface="굴림" panose="020B0600000101010101" pitchFamily="50" charset="-127"/>
                        <a:ea typeface="Apple SD Gothic Neo" panose="02000300000000000000" pitchFamily="2" charset="-127"/>
                        <a:cs typeface="+mj-cs"/>
                        <a:sym typeface="Helvetica"/>
                      </a:endParaRPr>
                    </a:p>
                  </a:txBody>
                  <a:tcPr marL="45720" marR="45720" horzOverflow="overflow">
                    <a:lnL w="12700">
                      <a:solidFill>
                        <a:srgbClr val="D9D9D9"/>
                      </a:solidFill>
                    </a:lnL>
                    <a:lnR w="12700">
                      <a:solidFill>
                        <a:srgbClr val="D9D9D9"/>
                      </a:solidFill>
                    </a:lnR>
                    <a:lnT w="12700">
                      <a:solidFill>
                        <a:srgbClr val="D9D9D9"/>
                      </a:solidFill>
                    </a:lnT>
                    <a:lnB w="12700">
                      <a:solidFill>
                        <a:srgbClr val="D9D9D9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792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9D9D9"/>
                      </a:solidFill>
                    </a:lnL>
                    <a:lnR w="12700">
                      <a:solidFill>
                        <a:srgbClr val="D9D9D9"/>
                      </a:solidFill>
                    </a:lnR>
                    <a:lnT w="12700">
                      <a:solidFill>
                        <a:srgbClr val="D9D9D9"/>
                      </a:solidFill>
                    </a:lnT>
                    <a:lnB w="12700">
                      <a:solidFill>
                        <a:srgbClr val="D9D9D9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[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평점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표시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]</a:t>
                      </a:r>
                    </a:p>
                    <a:p>
                      <a:pPr algn="l">
                        <a:defRPr sz="1400"/>
                      </a:pP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평점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별을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클릭하여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표시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.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D9D9D9"/>
                      </a:solidFill>
                    </a:lnL>
                    <a:lnR w="12700">
                      <a:solidFill>
                        <a:srgbClr val="D9D9D9"/>
                      </a:solidFill>
                    </a:lnR>
                    <a:lnT w="12700">
                      <a:solidFill>
                        <a:srgbClr val="D9D9D9"/>
                      </a:solidFill>
                    </a:lnT>
                    <a:lnB w="12700">
                      <a:solidFill>
                        <a:srgbClr val="D9D9D9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792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9D9D9"/>
                      </a:solidFill>
                    </a:lnL>
                    <a:lnR w="12700">
                      <a:solidFill>
                        <a:srgbClr val="D9D9D9"/>
                      </a:solidFill>
                    </a:lnR>
                    <a:lnT w="12700">
                      <a:solidFill>
                        <a:srgbClr val="D9D9D9"/>
                      </a:solidFill>
                    </a:lnT>
                    <a:lnB w="12700">
                      <a:solidFill>
                        <a:srgbClr val="D9D9D9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[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최대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글자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수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제한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]</a:t>
                      </a:r>
                    </a:p>
                    <a:p>
                      <a:pPr algn="l">
                        <a:defRPr sz="1400"/>
                      </a:pP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데이터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베이스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설계에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맞게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글자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수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제한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. 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D9D9D9"/>
                      </a:solidFill>
                    </a:lnL>
                    <a:lnR w="12700">
                      <a:solidFill>
                        <a:srgbClr val="D9D9D9"/>
                      </a:solidFill>
                    </a:lnR>
                    <a:lnT w="12700">
                      <a:solidFill>
                        <a:srgbClr val="D9D9D9"/>
                      </a:solidFill>
                    </a:lnT>
                    <a:lnB w="12700">
                      <a:solidFill>
                        <a:srgbClr val="D9D9D9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792" name="타원 6"/>
          <p:cNvGrpSpPr/>
          <p:nvPr/>
        </p:nvGrpSpPr>
        <p:grpSpPr>
          <a:xfrm>
            <a:off x="4619506" y="7429500"/>
            <a:ext cx="362093" cy="372195"/>
            <a:chOff x="-1" y="0"/>
            <a:chExt cx="362092" cy="372194"/>
          </a:xfrm>
        </p:grpSpPr>
        <p:sp>
          <p:nvSpPr>
            <p:cNvPr id="790" name="원"/>
            <p:cNvSpPr/>
            <p:nvPr/>
          </p:nvSpPr>
          <p:spPr>
            <a:xfrm>
              <a:off x="-1" y="0"/>
              <a:ext cx="362092" cy="372194"/>
            </a:xfrm>
            <a:prstGeom prst="ellipse">
              <a:avLst/>
            </a:prstGeom>
            <a:solidFill>
              <a:srgbClr val="000000">
                <a:alpha val="6588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 dirty="0">
                <a:latin typeface="굴림" panose="020B0600000101010101" pitchFamily="50" charset="-127"/>
                <a:ea typeface="Apple SD Gothic Neo" panose="02000300000000000000" pitchFamily="2" charset="-127"/>
              </a:endParaRPr>
            </a:p>
          </p:txBody>
        </p:sp>
        <p:sp>
          <p:nvSpPr>
            <p:cNvPr id="791" name="3"/>
            <p:cNvSpPr txBox="1"/>
            <p:nvPr/>
          </p:nvSpPr>
          <p:spPr>
            <a:xfrm>
              <a:off x="98746" y="32210"/>
              <a:ext cx="164597" cy="3077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</a:defRPr>
              </a:lvl1pPr>
            </a:lstStyle>
            <a:p>
              <a:r>
                <a:rPr dirty="0">
                  <a:latin typeface="굴림" panose="020B0600000101010101" pitchFamily="50" charset="-127"/>
                  <a:ea typeface="Apple SD Gothic Neo" panose="02000300000000000000" pitchFamily="2" charset="-127"/>
                </a:rPr>
                <a:t>3</a:t>
              </a:r>
            </a:p>
          </p:txBody>
        </p:sp>
      </p:grpSp>
      <p:grpSp>
        <p:nvGrpSpPr>
          <p:cNvPr id="795" name="타원 10"/>
          <p:cNvGrpSpPr/>
          <p:nvPr/>
        </p:nvGrpSpPr>
        <p:grpSpPr>
          <a:xfrm>
            <a:off x="7238998" y="4178863"/>
            <a:ext cx="362094" cy="372196"/>
            <a:chOff x="-1" y="0"/>
            <a:chExt cx="362092" cy="372194"/>
          </a:xfrm>
        </p:grpSpPr>
        <p:sp>
          <p:nvSpPr>
            <p:cNvPr id="793" name="원"/>
            <p:cNvSpPr/>
            <p:nvPr/>
          </p:nvSpPr>
          <p:spPr>
            <a:xfrm>
              <a:off x="-1" y="0"/>
              <a:ext cx="362092" cy="372194"/>
            </a:xfrm>
            <a:prstGeom prst="ellipse">
              <a:avLst/>
            </a:prstGeom>
            <a:solidFill>
              <a:srgbClr val="000000">
                <a:alpha val="6588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 dirty="0">
                <a:latin typeface="굴림" panose="020B0600000101010101" pitchFamily="50" charset="-127"/>
                <a:ea typeface="Apple SD Gothic Neo" panose="02000300000000000000" pitchFamily="2" charset="-127"/>
              </a:endParaRPr>
            </a:p>
          </p:txBody>
        </p:sp>
        <p:sp>
          <p:nvSpPr>
            <p:cNvPr id="794" name="1"/>
            <p:cNvSpPr txBox="1"/>
            <p:nvPr/>
          </p:nvSpPr>
          <p:spPr>
            <a:xfrm>
              <a:off x="98746" y="32210"/>
              <a:ext cx="164597" cy="307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</a:defRPr>
              </a:lvl1pPr>
            </a:lstStyle>
            <a:p>
              <a:r>
                <a:rPr dirty="0">
                  <a:latin typeface="굴림" panose="020B0600000101010101" pitchFamily="50" charset="-127"/>
                  <a:ea typeface="Apple SD Gothic Neo" panose="02000300000000000000" pitchFamily="2" charset="-127"/>
                </a:rPr>
                <a:t>1</a:t>
              </a:r>
            </a:p>
          </p:txBody>
        </p:sp>
      </p:grpSp>
      <p:grpSp>
        <p:nvGrpSpPr>
          <p:cNvPr id="798" name="타원 15"/>
          <p:cNvGrpSpPr/>
          <p:nvPr/>
        </p:nvGrpSpPr>
        <p:grpSpPr>
          <a:xfrm>
            <a:off x="7301788" y="4683333"/>
            <a:ext cx="362093" cy="372196"/>
            <a:chOff x="-1" y="0"/>
            <a:chExt cx="362092" cy="372194"/>
          </a:xfrm>
        </p:grpSpPr>
        <p:sp>
          <p:nvSpPr>
            <p:cNvPr id="796" name="원"/>
            <p:cNvSpPr/>
            <p:nvPr/>
          </p:nvSpPr>
          <p:spPr>
            <a:xfrm>
              <a:off x="-1" y="0"/>
              <a:ext cx="362092" cy="372194"/>
            </a:xfrm>
            <a:prstGeom prst="ellipse">
              <a:avLst/>
            </a:prstGeom>
            <a:solidFill>
              <a:srgbClr val="000000">
                <a:alpha val="6588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 dirty="0">
                <a:latin typeface="굴림" panose="020B0600000101010101" pitchFamily="50" charset="-127"/>
                <a:ea typeface="Apple SD Gothic Neo" panose="02000300000000000000" pitchFamily="2" charset="-127"/>
              </a:endParaRPr>
            </a:p>
          </p:txBody>
        </p:sp>
        <p:sp>
          <p:nvSpPr>
            <p:cNvPr id="797" name="2"/>
            <p:cNvSpPr txBox="1"/>
            <p:nvPr/>
          </p:nvSpPr>
          <p:spPr>
            <a:xfrm>
              <a:off x="98746" y="32210"/>
              <a:ext cx="164597" cy="307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</a:defRPr>
              </a:lvl1pPr>
            </a:lstStyle>
            <a:p>
              <a:r>
                <a:rPr dirty="0">
                  <a:latin typeface="굴림" panose="020B0600000101010101" pitchFamily="50" charset="-127"/>
                  <a:ea typeface="Apple SD Gothic Neo" panose="02000300000000000000" pitchFamily="2" charset="-127"/>
                </a:rPr>
                <a:t>2</a:t>
              </a:r>
            </a:p>
          </p:txBody>
        </p:sp>
      </p:grpSp>
      <p:grpSp>
        <p:nvGrpSpPr>
          <p:cNvPr id="801" name="타원 7"/>
          <p:cNvGrpSpPr/>
          <p:nvPr/>
        </p:nvGrpSpPr>
        <p:grpSpPr>
          <a:xfrm>
            <a:off x="4233059" y="8877300"/>
            <a:ext cx="362094" cy="372195"/>
            <a:chOff x="-1" y="0"/>
            <a:chExt cx="362092" cy="372194"/>
          </a:xfrm>
        </p:grpSpPr>
        <p:sp>
          <p:nvSpPr>
            <p:cNvPr id="799" name="원"/>
            <p:cNvSpPr/>
            <p:nvPr/>
          </p:nvSpPr>
          <p:spPr>
            <a:xfrm>
              <a:off x="-1" y="0"/>
              <a:ext cx="362092" cy="372194"/>
            </a:xfrm>
            <a:prstGeom prst="ellipse">
              <a:avLst/>
            </a:prstGeom>
            <a:solidFill>
              <a:srgbClr val="000000">
                <a:alpha val="6588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 dirty="0">
                <a:latin typeface="굴림" panose="020B0600000101010101" pitchFamily="50" charset="-127"/>
                <a:ea typeface="Apple SD Gothic Neo" panose="02000300000000000000" pitchFamily="2" charset="-127"/>
              </a:endParaRPr>
            </a:p>
          </p:txBody>
        </p:sp>
        <p:sp>
          <p:nvSpPr>
            <p:cNvPr id="800" name="4"/>
            <p:cNvSpPr txBox="1"/>
            <p:nvPr/>
          </p:nvSpPr>
          <p:spPr>
            <a:xfrm>
              <a:off x="98746" y="32210"/>
              <a:ext cx="164597" cy="3077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</a:defRPr>
              </a:lvl1pPr>
            </a:lstStyle>
            <a:p>
              <a:r>
                <a:rPr dirty="0">
                  <a:latin typeface="굴림" panose="020B0600000101010101" pitchFamily="50" charset="-127"/>
                  <a:ea typeface="Apple SD Gothic Neo" panose="02000300000000000000" pitchFamily="2" charset="-127"/>
                </a:rPr>
                <a:t>4</a:t>
              </a:r>
            </a:p>
          </p:txBody>
        </p:sp>
      </p:grpSp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5" name="그림 8" descr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2401290"/>
            <a:ext cx="6387440" cy="3522793"/>
          </a:xfrm>
          <a:prstGeom prst="rect">
            <a:avLst/>
          </a:prstGeom>
          <a:ln w="12700">
            <a:miter lim="400000"/>
          </a:ln>
          <a:effectLst>
            <a:outerShdw blurRad="215900" dist="38100" dir="2700000" rotWithShape="0">
              <a:srgbClr val="000000">
                <a:alpha val="40000"/>
              </a:srgbClr>
            </a:outerShdw>
          </a:effectLst>
        </p:spPr>
      </p:pic>
      <p:pic>
        <p:nvPicPr>
          <p:cNvPr id="806" name="그림 9" descr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4589" y="6280753"/>
            <a:ext cx="6370651" cy="3526610"/>
          </a:xfrm>
          <a:prstGeom prst="rect">
            <a:avLst/>
          </a:prstGeom>
          <a:ln w="12700">
            <a:miter lim="400000"/>
          </a:ln>
          <a:effectLst>
            <a:outerShdw blurRad="215900" dist="38100" dir="2700000" rotWithShape="0">
              <a:srgbClr val="000000">
                <a:alpha val="40000"/>
              </a:srgbClr>
            </a:outerShdw>
          </a:effectLst>
        </p:spPr>
      </p:pic>
      <p:sp>
        <p:nvSpPr>
          <p:cNvPr id="807" name="Freeform 2"/>
          <p:cNvSpPr/>
          <p:nvPr/>
        </p:nvSpPr>
        <p:spPr>
          <a:xfrm>
            <a:off x="0" y="-180827"/>
            <a:ext cx="18288000" cy="1919802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808" name="TextBox 3"/>
          <p:cNvSpPr txBox="1"/>
          <p:nvPr/>
        </p:nvSpPr>
        <p:spPr>
          <a:xfrm>
            <a:off x="13454346" y="587864"/>
            <a:ext cx="3881155" cy="3563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r">
              <a:lnSpc>
                <a:spcPts val="3000"/>
              </a:lnSpc>
              <a:defRPr sz="2200">
                <a:solidFill>
                  <a:srgbClr val="FFFFFF"/>
                </a:solidFill>
                <a:latin typeface="Nanum Square"/>
                <a:ea typeface="Nanum Square"/>
                <a:cs typeface="Nanum Square"/>
                <a:sym typeface="Nanum Square"/>
              </a:defRPr>
            </a:lvl1pPr>
          </a:lstStyle>
          <a:p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프로젝트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설계</a:t>
            </a:r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809" name="TextBox 4"/>
          <p:cNvSpPr txBox="1"/>
          <p:nvPr/>
        </p:nvSpPr>
        <p:spPr>
          <a:xfrm>
            <a:off x="952499" y="360851"/>
            <a:ext cx="11549348" cy="6873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ts val="5800"/>
              </a:lnSpc>
              <a:defRPr sz="4200" spc="-58">
                <a:solidFill>
                  <a:srgbClr val="FFFFFF"/>
                </a:solidFill>
                <a:latin typeface="Nanum Square"/>
                <a:ea typeface="Nanum Square"/>
                <a:cs typeface="Nanum Square"/>
                <a:sym typeface="Nanum Square"/>
              </a:defRPr>
            </a:pP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화면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설계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–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좋아요한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상품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(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구매자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only)</a:t>
            </a:r>
          </a:p>
        </p:txBody>
      </p:sp>
      <p:graphicFrame>
        <p:nvGraphicFramePr>
          <p:cNvPr id="810" name="표 24"/>
          <p:cNvGraphicFramePr/>
          <p:nvPr>
            <p:extLst>
              <p:ext uri="{D42A27DB-BD31-4B8C-83A1-F6EECF244321}">
                <p14:modId xmlns:p14="http://schemas.microsoft.com/office/powerpoint/2010/main" val="899474737"/>
              </p:ext>
            </p:extLst>
          </p:nvPr>
        </p:nvGraphicFramePr>
        <p:xfrm>
          <a:off x="8915400" y="4457700"/>
          <a:ext cx="7929372" cy="2244724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8329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964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8556">
                <a:tc>
                  <a:txBody>
                    <a:bodyPr/>
                    <a:lstStyle/>
                    <a:p>
                      <a:pPr algn="ctr">
                        <a:defRPr sz="1400"/>
                      </a:pP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번호</a:t>
                      </a:r>
                      <a:endParaRPr sz="1600" b="0" i="0" dirty="0">
                        <a:latin typeface="굴림" panose="020B0600000101010101" pitchFamily="50" charset="-127"/>
                        <a:ea typeface="Apple SD Gothic Neo" panose="02000300000000000000" pitchFamily="2" charset="-127"/>
                        <a:cs typeface="+mj-cs"/>
                        <a:sym typeface="Helvetica"/>
                      </a:endParaRPr>
                    </a:p>
                  </a:txBody>
                  <a:tcPr marL="45720" marR="45720" anchor="ctr" horzOverflow="overflow">
                    <a:lnL w="12700">
                      <a:solidFill>
                        <a:srgbClr val="D9D9D9"/>
                      </a:solidFill>
                    </a:lnL>
                    <a:lnR w="12700">
                      <a:solidFill>
                        <a:srgbClr val="D9D9D9"/>
                      </a:solidFill>
                    </a:lnR>
                    <a:lnT w="12700">
                      <a:solidFill>
                        <a:srgbClr val="D9D9D9"/>
                      </a:solidFill>
                    </a:lnT>
                    <a:lnB w="12700">
                      <a:solidFill>
                        <a:srgbClr val="D9D9D9"/>
                      </a:solidFill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/>
                      </a:pP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기능</a:t>
                      </a:r>
                      <a:endParaRPr sz="1600" b="0" i="0" dirty="0">
                        <a:latin typeface="굴림" panose="020B0600000101010101" pitchFamily="50" charset="-127"/>
                        <a:ea typeface="Apple SD Gothic Neo" panose="02000300000000000000" pitchFamily="2" charset="-127"/>
                        <a:cs typeface="+mj-cs"/>
                        <a:sym typeface="Helvetica"/>
                      </a:endParaRPr>
                    </a:p>
                  </a:txBody>
                  <a:tcPr marL="45720" marR="45720" anchor="ctr" horzOverflow="overflow">
                    <a:lnL w="12700">
                      <a:solidFill>
                        <a:srgbClr val="D9D9D9"/>
                      </a:solidFill>
                    </a:lnL>
                    <a:lnR w="12700">
                      <a:solidFill>
                        <a:srgbClr val="D9D9D9"/>
                      </a:solidFill>
                    </a:lnR>
                    <a:lnT w="12700">
                      <a:solidFill>
                        <a:srgbClr val="D9D9D9"/>
                      </a:solidFill>
                    </a:lnT>
                    <a:lnB w="12700">
                      <a:solidFill>
                        <a:srgbClr val="D9D9D9"/>
                      </a:solidFill>
                    </a:lnB>
                    <a:solidFill>
                      <a:schemeClr val="accent5">
                        <a:alpha val="69804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821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9D9D9"/>
                      </a:solidFill>
                    </a:lnL>
                    <a:lnR w="12700">
                      <a:solidFill>
                        <a:srgbClr val="D9D9D9"/>
                      </a:solidFill>
                    </a:lnR>
                    <a:lnT w="12700">
                      <a:solidFill>
                        <a:srgbClr val="D9D9D9"/>
                      </a:solidFill>
                    </a:lnT>
                    <a:lnB w="12700">
                      <a:solidFill>
                        <a:srgbClr val="D9D9D9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[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정렬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및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페이지네이션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]</a:t>
                      </a:r>
                    </a:p>
                    <a:p>
                      <a:pPr algn="l">
                        <a:defRPr sz="1400"/>
                      </a:pP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한페이지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최대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6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개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노출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.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D9D9D9"/>
                      </a:solidFill>
                    </a:lnL>
                    <a:lnR w="12700">
                      <a:solidFill>
                        <a:srgbClr val="D9D9D9"/>
                      </a:solidFill>
                    </a:lnR>
                    <a:lnT w="12700">
                      <a:solidFill>
                        <a:srgbClr val="D9D9D9"/>
                      </a:solidFill>
                    </a:lnT>
                    <a:lnB w="12700">
                      <a:solidFill>
                        <a:srgbClr val="D9D9D9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821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9D9D9"/>
                      </a:solidFill>
                    </a:lnL>
                    <a:lnR w="12700">
                      <a:solidFill>
                        <a:srgbClr val="D9D9D9"/>
                      </a:solidFill>
                    </a:lnR>
                    <a:lnT w="12700">
                      <a:solidFill>
                        <a:srgbClr val="D9D9D9"/>
                      </a:solidFill>
                    </a:lnT>
                    <a:lnB w="12700">
                      <a:solidFill>
                        <a:srgbClr val="D9D9D9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[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좋아요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버튼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]</a:t>
                      </a:r>
                    </a:p>
                    <a:p>
                      <a:pPr algn="l">
                        <a:defRPr sz="1400"/>
                      </a:pP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좋아요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버튼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재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클릭시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해당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페이지에서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상품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제거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.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D9D9D9"/>
                      </a:solidFill>
                    </a:lnL>
                    <a:lnR w="12700">
                      <a:solidFill>
                        <a:srgbClr val="D9D9D9"/>
                      </a:solidFill>
                    </a:lnR>
                    <a:lnT w="12700">
                      <a:solidFill>
                        <a:srgbClr val="D9D9D9"/>
                      </a:solidFill>
                    </a:lnT>
                    <a:lnB w="12700">
                      <a:solidFill>
                        <a:srgbClr val="D9D9D9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792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9D9D9"/>
                      </a:solidFill>
                    </a:lnL>
                    <a:lnR w="12700">
                      <a:solidFill>
                        <a:srgbClr val="D9D9D9"/>
                      </a:solidFill>
                    </a:lnR>
                    <a:lnT w="12700">
                      <a:solidFill>
                        <a:srgbClr val="D9D9D9"/>
                      </a:solidFill>
                    </a:lnT>
                    <a:lnB w="12700">
                      <a:solidFill>
                        <a:srgbClr val="D9D9D9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[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좋아요한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상품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없을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시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]</a:t>
                      </a:r>
                    </a:p>
                    <a:p>
                      <a:pPr algn="l">
                        <a:defRPr sz="1400"/>
                      </a:pP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해당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하트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아이콘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클릭시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상품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리스트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페이지로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이동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.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D9D9D9"/>
                      </a:solidFill>
                    </a:lnL>
                    <a:lnR w="12700">
                      <a:solidFill>
                        <a:srgbClr val="D9D9D9"/>
                      </a:solidFill>
                    </a:lnR>
                    <a:lnT w="12700">
                      <a:solidFill>
                        <a:srgbClr val="D9D9D9"/>
                      </a:solidFill>
                    </a:lnT>
                    <a:lnB w="12700">
                      <a:solidFill>
                        <a:srgbClr val="D9D9D9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813" name="타원 6"/>
          <p:cNvGrpSpPr/>
          <p:nvPr/>
        </p:nvGrpSpPr>
        <p:grpSpPr>
          <a:xfrm>
            <a:off x="4301344" y="7429500"/>
            <a:ext cx="362093" cy="372195"/>
            <a:chOff x="-1" y="0"/>
            <a:chExt cx="362092" cy="372194"/>
          </a:xfrm>
        </p:grpSpPr>
        <p:sp>
          <p:nvSpPr>
            <p:cNvPr id="811" name="원"/>
            <p:cNvSpPr/>
            <p:nvPr/>
          </p:nvSpPr>
          <p:spPr>
            <a:xfrm>
              <a:off x="-1" y="0"/>
              <a:ext cx="362092" cy="372194"/>
            </a:xfrm>
            <a:prstGeom prst="ellipse">
              <a:avLst/>
            </a:prstGeom>
            <a:solidFill>
              <a:srgbClr val="000000">
                <a:alpha val="6588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 dirty="0">
                <a:latin typeface="굴림" panose="020B0600000101010101" pitchFamily="50" charset="-127"/>
                <a:ea typeface="Apple SD Gothic Neo" panose="02000300000000000000" pitchFamily="2" charset="-127"/>
              </a:endParaRPr>
            </a:p>
          </p:txBody>
        </p:sp>
        <p:sp>
          <p:nvSpPr>
            <p:cNvPr id="812" name="3"/>
            <p:cNvSpPr txBox="1"/>
            <p:nvPr/>
          </p:nvSpPr>
          <p:spPr>
            <a:xfrm>
              <a:off x="98746" y="32210"/>
              <a:ext cx="164597" cy="3077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</a:defRPr>
              </a:lvl1pPr>
            </a:lstStyle>
            <a:p>
              <a:r>
                <a:rPr dirty="0">
                  <a:latin typeface="굴림" panose="020B0600000101010101" pitchFamily="50" charset="-127"/>
                  <a:ea typeface="Apple SD Gothic Neo" panose="02000300000000000000" pitchFamily="2" charset="-127"/>
                </a:rPr>
                <a:t>3</a:t>
              </a:r>
            </a:p>
          </p:txBody>
        </p:sp>
      </p:grpSp>
      <p:grpSp>
        <p:nvGrpSpPr>
          <p:cNvPr id="816" name="타원 10"/>
          <p:cNvGrpSpPr/>
          <p:nvPr/>
        </p:nvGrpSpPr>
        <p:grpSpPr>
          <a:xfrm>
            <a:off x="5854038" y="2906627"/>
            <a:ext cx="362093" cy="372196"/>
            <a:chOff x="-1" y="0"/>
            <a:chExt cx="362092" cy="372194"/>
          </a:xfrm>
        </p:grpSpPr>
        <p:sp>
          <p:nvSpPr>
            <p:cNvPr id="814" name="원"/>
            <p:cNvSpPr/>
            <p:nvPr/>
          </p:nvSpPr>
          <p:spPr>
            <a:xfrm>
              <a:off x="-1" y="0"/>
              <a:ext cx="362092" cy="372194"/>
            </a:xfrm>
            <a:prstGeom prst="ellipse">
              <a:avLst/>
            </a:prstGeom>
            <a:solidFill>
              <a:srgbClr val="000000">
                <a:alpha val="6588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 dirty="0">
                <a:latin typeface="굴림" panose="020B0600000101010101" pitchFamily="50" charset="-127"/>
                <a:ea typeface="Apple SD Gothic Neo" panose="02000300000000000000" pitchFamily="2" charset="-127"/>
              </a:endParaRPr>
            </a:p>
          </p:txBody>
        </p:sp>
        <p:sp>
          <p:nvSpPr>
            <p:cNvPr id="815" name="1"/>
            <p:cNvSpPr txBox="1"/>
            <p:nvPr/>
          </p:nvSpPr>
          <p:spPr>
            <a:xfrm>
              <a:off x="98746" y="32210"/>
              <a:ext cx="164597" cy="307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</a:defRPr>
              </a:lvl1pPr>
            </a:lstStyle>
            <a:p>
              <a:r>
                <a:rPr dirty="0">
                  <a:latin typeface="굴림" panose="020B0600000101010101" pitchFamily="50" charset="-127"/>
                  <a:ea typeface="Apple SD Gothic Neo" panose="02000300000000000000" pitchFamily="2" charset="-127"/>
                </a:rPr>
                <a:t>1</a:t>
              </a:r>
            </a:p>
          </p:txBody>
        </p:sp>
      </p:grpSp>
      <p:grpSp>
        <p:nvGrpSpPr>
          <p:cNvPr id="819" name="타원 15"/>
          <p:cNvGrpSpPr/>
          <p:nvPr/>
        </p:nvGrpSpPr>
        <p:grpSpPr>
          <a:xfrm>
            <a:off x="6692237" y="3451573"/>
            <a:ext cx="362093" cy="372196"/>
            <a:chOff x="-1" y="0"/>
            <a:chExt cx="362092" cy="372194"/>
          </a:xfrm>
        </p:grpSpPr>
        <p:sp>
          <p:nvSpPr>
            <p:cNvPr id="817" name="원"/>
            <p:cNvSpPr/>
            <p:nvPr/>
          </p:nvSpPr>
          <p:spPr>
            <a:xfrm>
              <a:off x="-1" y="0"/>
              <a:ext cx="362092" cy="372194"/>
            </a:xfrm>
            <a:prstGeom prst="ellipse">
              <a:avLst/>
            </a:prstGeom>
            <a:solidFill>
              <a:srgbClr val="000000">
                <a:alpha val="6588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 dirty="0">
                <a:latin typeface="굴림" panose="020B0600000101010101" pitchFamily="50" charset="-127"/>
                <a:ea typeface="Apple SD Gothic Neo" panose="02000300000000000000" pitchFamily="2" charset="-127"/>
              </a:endParaRPr>
            </a:p>
          </p:txBody>
        </p:sp>
        <p:sp>
          <p:nvSpPr>
            <p:cNvPr id="818" name="2"/>
            <p:cNvSpPr txBox="1"/>
            <p:nvPr/>
          </p:nvSpPr>
          <p:spPr>
            <a:xfrm>
              <a:off x="98746" y="32210"/>
              <a:ext cx="164597" cy="307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</a:defRPr>
              </a:lvl1pPr>
            </a:lstStyle>
            <a:p>
              <a:r>
                <a:rPr dirty="0">
                  <a:latin typeface="굴림" panose="020B0600000101010101" pitchFamily="50" charset="-127"/>
                  <a:ea typeface="Apple SD Gothic Neo" panose="02000300000000000000" pitchFamily="2" charset="-127"/>
                </a:rPr>
                <a:t>2</a:t>
              </a:r>
            </a:p>
          </p:txBody>
        </p:sp>
      </p:grpSp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3" name="그림 19" descr="그림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626" y="1988204"/>
            <a:ext cx="6657341" cy="3675614"/>
          </a:xfrm>
          <a:prstGeom prst="rect">
            <a:avLst/>
          </a:prstGeom>
          <a:ln w="12700">
            <a:miter lim="400000"/>
          </a:ln>
          <a:effectLst>
            <a:outerShdw blurRad="279400" dist="38100" dir="2700000" rotWithShape="0">
              <a:srgbClr val="000000">
                <a:alpha val="40000"/>
              </a:srgbClr>
            </a:outerShdw>
          </a:effectLst>
        </p:spPr>
      </p:pic>
      <p:grpSp>
        <p:nvGrpSpPr>
          <p:cNvPr id="826" name="그룹 28"/>
          <p:cNvGrpSpPr/>
          <p:nvPr/>
        </p:nvGrpSpPr>
        <p:grpSpPr>
          <a:xfrm>
            <a:off x="1524626" y="5863149"/>
            <a:ext cx="6657341" cy="4229101"/>
            <a:chOff x="0" y="0"/>
            <a:chExt cx="6657340" cy="4229100"/>
          </a:xfrm>
          <a:effectLst>
            <a:outerShdw blurRad="396723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824" name="그림 20" descr="그림 2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6657341" cy="341008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25" name="그림 21" descr="그림 2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3401287"/>
              <a:ext cx="6657341" cy="82781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827" name="Freeform 2"/>
          <p:cNvSpPr/>
          <p:nvPr/>
        </p:nvSpPr>
        <p:spPr>
          <a:xfrm>
            <a:off x="0" y="-180827"/>
            <a:ext cx="18288000" cy="1919802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828" name="TextBox 3"/>
          <p:cNvSpPr txBox="1"/>
          <p:nvPr/>
        </p:nvSpPr>
        <p:spPr>
          <a:xfrm>
            <a:off x="13454346" y="587864"/>
            <a:ext cx="3881155" cy="3563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r">
              <a:lnSpc>
                <a:spcPts val="3000"/>
              </a:lnSpc>
              <a:defRPr sz="2200">
                <a:solidFill>
                  <a:srgbClr val="FFFFFF"/>
                </a:solidFill>
                <a:latin typeface="Nanum Square"/>
                <a:ea typeface="Nanum Square"/>
                <a:cs typeface="Nanum Square"/>
                <a:sym typeface="Nanum Square"/>
              </a:defRPr>
            </a:lvl1pPr>
          </a:lstStyle>
          <a:p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프로젝트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설계</a:t>
            </a:r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829" name="TextBox 4"/>
          <p:cNvSpPr txBox="1"/>
          <p:nvPr/>
        </p:nvSpPr>
        <p:spPr>
          <a:xfrm>
            <a:off x="952499" y="360851"/>
            <a:ext cx="11549348" cy="6873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ts val="5800"/>
              </a:lnSpc>
              <a:defRPr sz="4200" spc="-58">
                <a:solidFill>
                  <a:srgbClr val="FFFFFF"/>
                </a:solidFill>
                <a:latin typeface="Nanum Square"/>
                <a:ea typeface="Nanum Square"/>
                <a:cs typeface="Nanum Square"/>
                <a:sym typeface="Nanum Square"/>
              </a:defRPr>
            </a:pP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화면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설계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–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QnA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(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로그인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필수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)</a:t>
            </a:r>
          </a:p>
        </p:txBody>
      </p:sp>
      <p:graphicFrame>
        <p:nvGraphicFramePr>
          <p:cNvPr id="830" name="표 24"/>
          <p:cNvGraphicFramePr/>
          <p:nvPr>
            <p:extLst>
              <p:ext uri="{D42A27DB-BD31-4B8C-83A1-F6EECF244321}">
                <p14:modId xmlns:p14="http://schemas.microsoft.com/office/powerpoint/2010/main" val="242097259"/>
              </p:ext>
            </p:extLst>
          </p:nvPr>
        </p:nvGraphicFramePr>
        <p:xfrm>
          <a:off x="8991600" y="4097913"/>
          <a:ext cx="7929372" cy="4134484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8329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964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8556">
                <a:tc>
                  <a:txBody>
                    <a:bodyPr/>
                    <a:lstStyle/>
                    <a:p>
                      <a:pPr algn="ctr">
                        <a:defRPr sz="1400"/>
                      </a:pP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번호</a:t>
                      </a:r>
                      <a:endParaRPr sz="1600" b="0" i="0" dirty="0">
                        <a:latin typeface="굴림" panose="020B0600000101010101" pitchFamily="50" charset="-127"/>
                        <a:ea typeface="Apple SD Gothic Neo" panose="02000300000000000000" pitchFamily="2" charset="-127"/>
                        <a:cs typeface="+mj-cs"/>
                        <a:sym typeface="Helvetica"/>
                      </a:endParaRPr>
                    </a:p>
                  </a:txBody>
                  <a:tcPr marL="45720" marR="45720" anchor="ctr" horzOverflow="overflow">
                    <a:lnL w="12700">
                      <a:solidFill>
                        <a:srgbClr val="D9D9D9"/>
                      </a:solidFill>
                    </a:lnL>
                    <a:lnR w="12700">
                      <a:solidFill>
                        <a:srgbClr val="D9D9D9"/>
                      </a:solidFill>
                    </a:lnR>
                    <a:lnT w="12700">
                      <a:solidFill>
                        <a:srgbClr val="D9D9D9"/>
                      </a:solidFill>
                    </a:lnT>
                    <a:lnB w="12700">
                      <a:solidFill>
                        <a:srgbClr val="D9D9D9"/>
                      </a:solidFill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/>
                      </a:pP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기능</a:t>
                      </a:r>
                      <a:endParaRPr sz="1600" b="0" i="0" dirty="0">
                        <a:latin typeface="굴림" panose="020B0600000101010101" pitchFamily="50" charset="-127"/>
                        <a:ea typeface="Apple SD Gothic Neo" panose="02000300000000000000" pitchFamily="2" charset="-127"/>
                        <a:cs typeface="+mj-cs"/>
                        <a:sym typeface="Helvetica"/>
                      </a:endParaRPr>
                    </a:p>
                  </a:txBody>
                  <a:tcPr marL="45720" marR="45720" anchor="ctr" horzOverflow="overflow">
                    <a:lnL w="12700">
                      <a:solidFill>
                        <a:srgbClr val="D9D9D9"/>
                      </a:solidFill>
                    </a:lnL>
                    <a:lnR w="12700">
                      <a:solidFill>
                        <a:srgbClr val="D9D9D9"/>
                      </a:solidFill>
                    </a:lnR>
                    <a:lnT w="12700">
                      <a:solidFill>
                        <a:srgbClr val="D9D9D9"/>
                      </a:solidFill>
                    </a:lnT>
                    <a:lnB w="12700">
                      <a:solidFill>
                        <a:srgbClr val="D9D9D9"/>
                      </a:solidFill>
                    </a:lnB>
                    <a:solidFill>
                      <a:schemeClr val="accent5">
                        <a:alpha val="69804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821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9D9D9"/>
                      </a:solidFill>
                    </a:lnL>
                    <a:lnR w="12700">
                      <a:solidFill>
                        <a:srgbClr val="D9D9D9"/>
                      </a:solidFill>
                    </a:lnR>
                    <a:lnT w="12700">
                      <a:solidFill>
                        <a:srgbClr val="D9D9D9"/>
                      </a:solidFill>
                    </a:lnT>
                    <a:lnB w="12700">
                      <a:solidFill>
                        <a:srgbClr val="D9D9D9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[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QnA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정보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행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]</a:t>
                      </a:r>
                    </a:p>
                    <a:p>
                      <a:pPr algn="l">
                        <a:defRPr sz="1400"/>
                      </a:pP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관련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lang="ko-KR" altLang="en-US"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정보를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한눈에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조회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가능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. </a:t>
                      </a:r>
                    </a:p>
                    <a:p>
                      <a:pPr algn="l">
                        <a:defRPr sz="1400"/>
                      </a:pP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행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클릭시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해당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QnA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상세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내용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페이지로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이동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.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D9D9D9"/>
                      </a:solidFill>
                    </a:lnL>
                    <a:lnR w="12700">
                      <a:solidFill>
                        <a:srgbClr val="D9D9D9"/>
                      </a:solidFill>
                    </a:lnR>
                    <a:lnT w="12700">
                      <a:solidFill>
                        <a:srgbClr val="D9D9D9"/>
                      </a:solidFill>
                    </a:lnT>
                    <a:lnB w="12700">
                      <a:solidFill>
                        <a:srgbClr val="D9D9D9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821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9D9D9"/>
                      </a:solidFill>
                    </a:lnL>
                    <a:lnR w="12700">
                      <a:solidFill>
                        <a:srgbClr val="D9D9D9"/>
                      </a:solidFill>
                    </a:lnR>
                    <a:lnT w="12700">
                      <a:solidFill>
                        <a:srgbClr val="D9D9D9"/>
                      </a:solidFill>
                    </a:lnT>
                    <a:lnB w="12700">
                      <a:solidFill>
                        <a:srgbClr val="D9D9D9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[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문의하기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버튼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]</a:t>
                      </a:r>
                    </a:p>
                    <a:p>
                      <a:pPr algn="l">
                        <a:defRPr sz="1400"/>
                      </a:pP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문의하기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버튼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클릭시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문의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작성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가능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.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D9D9D9"/>
                      </a:solidFill>
                    </a:lnL>
                    <a:lnR w="12700">
                      <a:solidFill>
                        <a:srgbClr val="D9D9D9"/>
                      </a:solidFill>
                    </a:lnR>
                    <a:lnT w="12700">
                      <a:solidFill>
                        <a:srgbClr val="D9D9D9"/>
                      </a:solidFill>
                    </a:lnT>
                    <a:lnB w="12700">
                      <a:solidFill>
                        <a:srgbClr val="D9D9D9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792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9D9D9"/>
                      </a:solidFill>
                    </a:lnL>
                    <a:lnR w="12700">
                      <a:solidFill>
                        <a:srgbClr val="D9D9D9"/>
                      </a:solidFill>
                    </a:lnR>
                    <a:lnT w="12700">
                      <a:solidFill>
                        <a:srgbClr val="D9D9D9"/>
                      </a:solidFill>
                    </a:lnT>
                    <a:lnB w="12700">
                      <a:solidFill>
                        <a:srgbClr val="D9D9D9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[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등록한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문의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수정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및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삭제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]</a:t>
                      </a:r>
                    </a:p>
                    <a:p>
                      <a:pPr algn="l">
                        <a:defRPr sz="1400"/>
                      </a:pP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등록한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문의가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미답변일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경우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수정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및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삭제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둘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다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가능하나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,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답변된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경우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삭제만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가능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.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D9D9D9"/>
                      </a:solidFill>
                    </a:lnL>
                    <a:lnR w="12700">
                      <a:solidFill>
                        <a:srgbClr val="D9D9D9"/>
                      </a:solidFill>
                    </a:lnR>
                    <a:lnT w="12700">
                      <a:solidFill>
                        <a:srgbClr val="D9D9D9"/>
                      </a:solidFill>
                    </a:lnT>
                    <a:lnB w="12700">
                      <a:solidFill>
                        <a:srgbClr val="D9D9D9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792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9D9D9"/>
                      </a:solidFill>
                    </a:lnL>
                    <a:lnR w="12700">
                      <a:solidFill>
                        <a:srgbClr val="D9D9D9"/>
                      </a:solidFill>
                    </a:lnR>
                    <a:lnT w="12700">
                      <a:solidFill>
                        <a:srgbClr val="D9D9D9"/>
                      </a:solidFill>
                    </a:lnT>
                    <a:lnB w="12700">
                      <a:solidFill>
                        <a:srgbClr val="D9D9D9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[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문의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이미지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]</a:t>
                      </a:r>
                    </a:p>
                    <a:p>
                      <a:pPr algn="l">
                        <a:defRPr sz="1400"/>
                      </a:pP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파손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,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배송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정보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등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문의와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관련된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이미지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조회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가능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.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클릭시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모달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창으로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원본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이미지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크기로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확인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할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수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있음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.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D9D9D9"/>
                      </a:solidFill>
                    </a:lnL>
                    <a:lnR w="12700">
                      <a:solidFill>
                        <a:srgbClr val="D9D9D9"/>
                      </a:solidFill>
                    </a:lnR>
                    <a:lnT w="12700">
                      <a:solidFill>
                        <a:srgbClr val="D9D9D9"/>
                      </a:solidFill>
                    </a:lnT>
                    <a:lnB w="12700">
                      <a:solidFill>
                        <a:srgbClr val="D9D9D9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0792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5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9D9D9"/>
                      </a:solidFill>
                    </a:lnL>
                    <a:lnR w="12700">
                      <a:solidFill>
                        <a:srgbClr val="D9D9D9"/>
                      </a:solidFill>
                    </a:lnR>
                    <a:lnT w="12700">
                      <a:solidFill>
                        <a:srgbClr val="D9D9D9"/>
                      </a:solidFill>
                    </a:lnT>
                    <a:lnB w="12700">
                      <a:solidFill>
                        <a:srgbClr val="D9D9D9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[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답변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]</a:t>
                      </a:r>
                    </a:p>
                    <a:p>
                      <a:pPr algn="l">
                        <a:defRPr sz="1400"/>
                      </a:pP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답변시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답변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내용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및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답변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등록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일자와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등록한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관리자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명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조회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가능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.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D9D9D9"/>
                      </a:solidFill>
                    </a:lnL>
                    <a:lnR w="12700">
                      <a:solidFill>
                        <a:srgbClr val="D9D9D9"/>
                      </a:solidFill>
                    </a:lnR>
                    <a:lnT w="12700">
                      <a:solidFill>
                        <a:srgbClr val="D9D9D9"/>
                      </a:solidFill>
                    </a:lnT>
                    <a:lnB w="12700">
                      <a:solidFill>
                        <a:srgbClr val="D9D9D9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833" name="타원 6"/>
          <p:cNvGrpSpPr/>
          <p:nvPr/>
        </p:nvGrpSpPr>
        <p:grpSpPr>
          <a:xfrm>
            <a:off x="6172198" y="6362700"/>
            <a:ext cx="362094" cy="372195"/>
            <a:chOff x="-1" y="0"/>
            <a:chExt cx="362092" cy="372194"/>
          </a:xfrm>
        </p:grpSpPr>
        <p:sp>
          <p:nvSpPr>
            <p:cNvPr id="831" name="원"/>
            <p:cNvSpPr/>
            <p:nvPr/>
          </p:nvSpPr>
          <p:spPr>
            <a:xfrm>
              <a:off x="-1" y="0"/>
              <a:ext cx="362092" cy="372194"/>
            </a:xfrm>
            <a:prstGeom prst="ellipse">
              <a:avLst/>
            </a:prstGeom>
            <a:solidFill>
              <a:srgbClr val="000000">
                <a:alpha val="6588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 dirty="0">
                <a:latin typeface="굴림" panose="020B0600000101010101" pitchFamily="50" charset="-127"/>
                <a:ea typeface="Apple SD Gothic Neo" panose="02000300000000000000" pitchFamily="2" charset="-127"/>
              </a:endParaRPr>
            </a:p>
          </p:txBody>
        </p:sp>
        <p:sp>
          <p:nvSpPr>
            <p:cNvPr id="832" name="3"/>
            <p:cNvSpPr txBox="1"/>
            <p:nvPr/>
          </p:nvSpPr>
          <p:spPr>
            <a:xfrm>
              <a:off x="98746" y="32210"/>
              <a:ext cx="164597" cy="3077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</a:defRPr>
              </a:lvl1pPr>
            </a:lstStyle>
            <a:p>
              <a:r>
                <a:rPr dirty="0">
                  <a:latin typeface="굴림" panose="020B0600000101010101" pitchFamily="50" charset="-127"/>
                  <a:ea typeface="Apple SD Gothic Neo" panose="02000300000000000000" pitchFamily="2" charset="-127"/>
                </a:rPr>
                <a:t>3</a:t>
              </a:r>
            </a:p>
          </p:txBody>
        </p:sp>
      </p:grpSp>
      <p:grpSp>
        <p:nvGrpSpPr>
          <p:cNvPr id="836" name="타원 10"/>
          <p:cNvGrpSpPr/>
          <p:nvPr/>
        </p:nvGrpSpPr>
        <p:grpSpPr>
          <a:xfrm>
            <a:off x="2285998" y="3425602"/>
            <a:ext cx="362094" cy="372196"/>
            <a:chOff x="-1" y="0"/>
            <a:chExt cx="362092" cy="372194"/>
          </a:xfrm>
        </p:grpSpPr>
        <p:sp>
          <p:nvSpPr>
            <p:cNvPr id="834" name="원"/>
            <p:cNvSpPr/>
            <p:nvPr/>
          </p:nvSpPr>
          <p:spPr>
            <a:xfrm>
              <a:off x="-1" y="0"/>
              <a:ext cx="362092" cy="372194"/>
            </a:xfrm>
            <a:prstGeom prst="ellipse">
              <a:avLst/>
            </a:prstGeom>
            <a:solidFill>
              <a:srgbClr val="000000">
                <a:alpha val="6588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 dirty="0">
                <a:latin typeface="굴림" panose="020B0600000101010101" pitchFamily="50" charset="-127"/>
                <a:ea typeface="Apple SD Gothic Neo" panose="02000300000000000000" pitchFamily="2" charset="-127"/>
              </a:endParaRPr>
            </a:p>
          </p:txBody>
        </p:sp>
        <p:sp>
          <p:nvSpPr>
            <p:cNvPr id="835" name="1"/>
            <p:cNvSpPr txBox="1"/>
            <p:nvPr/>
          </p:nvSpPr>
          <p:spPr>
            <a:xfrm>
              <a:off x="98746" y="32210"/>
              <a:ext cx="164597" cy="307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</a:defRPr>
              </a:lvl1pPr>
            </a:lstStyle>
            <a:p>
              <a:r>
                <a:rPr dirty="0">
                  <a:latin typeface="굴림" panose="020B0600000101010101" pitchFamily="50" charset="-127"/>
                  <a:ea typeface="Apple SD Gothic Neo" panose="02000300000000000000" pitchFamily="2" charset="-127"/>
                </a:rPr>
                <a:t>1</a:t>
              </a:r>
            </a:p>
          </p:txBody>
        </p:sp>
      </p:grpSp>
      <p:grpSp>
        <p:nvGrpSpPr>
          <p:cNvPr id="839" name="타원 15"/>
          <p:cNvGrpSpPr/>
          <p:nvPr/>
        </p:nvGrpSpPr>
        <p:grpSpPr>
          <a:xfrm>
            <a:off x="7391398" y="2668973"/>
            <a:ext cx="362094" cy="372196"/>
            <a:chOff x="-1" y="0"/>
            <a:chExt cx="362092" cy="372194"/>
          </a:xfrm>
        </p:grpSpPr>
        <p:sp>
          <p:nvSpPr>
            <p:cNvPr id="837" name="원"/>
            <p:cNvSpPr/>
            <p:nvPr/>
          </p:nvSpPr>
          <p:spPr>
            <a:xfrm>
              <a:off x="-1" y="0"/>
              <a:ext cx="362092" cy="372194"/>
            </a:xfrm>
            <a:prstGeom prst="ellipse">
              <a:avLst/>
            </a:prstGeom>
            <a:solidFill>
              <a:srgbClr val="000000">
                <a:alpha val="6588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 dirty="0">
                <a:latin typeface="굴림" panose="020B0600000101010101" pitchFamily="50" charset="-127"/>
                <a:ea typeface="Apple SD Gothic Neo" panose="02000300000000000000" pitchFamily="2" charset="-127"/>
              </a:endParaRPr>
            </a:p>
          </p:txBody>
        </p:sp>
        <p:sp>
          <p:nvSpPr>
            <p:cNvPr id="838" name="2"/>
            <p:cNvSpPr txBox="1"/>
            <p:nvPr/>
          </p:nvSpPr>
          <p:spPr>
            <a:xfrm>
              <a:off x="98746" y="32210"/>
              <a:ext cx="164597" cy="307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</a:defRPr>
              </a:lvl1pPr>
            </a:lstStyle>
            <a:p>
              <a:r>
                <a:rPr dirty="0">
                  <a:latin typeface="굴림" panose="020B0600000101010101" pitchFamily="50" charset="-127"/>
                  <a:ea typeface="Apple SD Gothic Neo" panose="02000300000000000000" pitchFamily="2" charset="-127"/>
                </a:rPr>
                <a:t>2</a:t>
              </a:r>
            </a:p>
          </p:txBody>
        </p:sp>
      </p:grpSp>
      <p:grpSp>
        <p:nvGrpSpPr>
          <p:cNvPr id="842" name="타원 29"/>
          <p:cNvGrpSpPr/>
          <p:nvPr/>
        </p:nvGrpSpPr>
        <p:grpSpPr>
          <a:xfrm>
            <a:off x="2293188" y="8862632"/>
            <a:ext cx="362093" cy="372196"/>
            <a:chOff x="-1" y="0"/>
            <a:chExt cx="362092" cy="372194"/>
          </a:xfrm>
        </p:grpSpPr>
        <p:sp>
          <p:nvSpPr>
            <p:cNvPr id="840" name="원"/>
            <p:cNvSpPr/>
            <p:nvPr/>
          </p:nvSpPr>
          <p:spPr>
            <a:xfrm>
              <a:off x="-1" y="0"/>
              <a:ext cx="362092" cy="372194"/>
            </a:xfrm>
            <a:prstGeom prst="ellipse">
              <a:avLst/>
            </a:prstGeom>
            <a:solidFill>
              <a:srgbClr val="000000">
                <a:alpha val="6588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 dirty="0">
                <a:latin typeface="굴림" panose="020B0600000101010101" pitchFamily="50" charset="-127"/>
                <a:ea typeface="Apple SD Gothic Neo" panose="02000300000000000000" pitchFamily="2" charset="-127"/>
              </a:endParaRPr>
            </a:p>
          </p:txBody>
        </p:sp>
        <p:sp>
          <p:nvSpPr>
            <p:cNvPr id="841" name="4"/>
            <p:cNvSpPr txBox="1"/>
            <p:nvPr/>
          </p:nvSpPr>
          <p:spPr>
            <a:xfrm>
              <a:off x="98746" y="32210"/>
              <a:ext cx="164597" cy="307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</a:defRPr>
              </a:lvl1pPr>
            </a:lstStyle>
            <a:p>
              <a:r>
                <a:rPr dirty="0">
                  <a:latin typeface="굴림" panose="020B0600000101010101" pitchFamily="50" charset="-127"/>
                  <a:ea typeface="Apple SD Gothic Neo" panose="02000300000000000000" pitchFamily="2" charset="-127"/>
                </a:rPr>
                <a:t>4</a:t>
              </a:r>
            </a:p>
          </p:txBody>
        </p:sp>
      </p:grpSp>
      <p:grpSp>
        <p:nvGrpSpPr>
          <p:cNvPr id="845" name="타원 30"/>
          <p:cNvGrpSpPr/>
          <p:nvPr/>
        </p:nvGrpSpPr>
        <p:grpSpPr>
          <a:xfrm>
            <a:off x="3581398" y="9566016"/>
            <a:ext cx="362094" cy="372196"/>
            <a:chOff x="-1" y="0"/>
            <a:chExt cx="362092" cy="372194"/>
          </a:xfrm>
        </p:grpSpPr>
        <p:sp>
          <p:nvSpPr>
            <p:cNvPr id="843" name="원"/>
            <p:cNvSpPr/>
            <p:nvPr/>
          </p:nvSpPr>
          <p:spPr>
            <a:xfrm>
              <a:off x="-1" y="0"/>
              <a:ext cx="362092" cy="372194"/>
            </a:xfrm>
            <a:prstGeom prst="ellipse">
              <a:avLst/>
            </a:prstGeom>
            <a:solidFill>
              <a:srgbClr val="000000">
                <a:alpha val="6588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 dirty="0">
                <a:latin typeface="굴림" panose="020B0600000101010101" pitchFamily="50" charset="-127"/>
                <a:ea typeface="Apple SD Gothic Neo" panose="02000300000000000000" pitchFamily="2" charset="-127"/>
              </a:endParaRPr>
            </a:p>
          </p:txBody>
        </p:sp>
        <p:sp>
          <p:nvSpPr>
            <p:cNvPr id="844" name="5"/>
            <p:cNvSpPr txBox="1"/>
            <p:nvPr/>
          </p:nvSpPr>
          <p:spPr>
            <a:xfrm>
              <a:off x="98746" y="32210"/>
              <a:ext cx="164597" cy="307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</a:defRPr>
              </a:lvl1pPr>
            </a:lstStyle>
            <a:p>
              <a:r>
                <a:rPr dirty="0">
                  <a:latin typeface="굴림" panose="020B0600000101010101" pitchFamily="50" charset="-127"/>
                  <a:ea typeface="Apple SD Gothic Neo" panose="02000300000000000000" pitchFamily="2" charset="-127"/>
                </a:rPr>
                <a:t>5</a:t>
              </a:r>
            </a:p>
          </p:txBody>
        </p:sp>
      </p:grpSp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9" name="그림 4" descr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1105" y="3377065"/>
            <a:ext cx="7772401" cy="4284073"/>
          </a:xfrm>
          <a:prstGeom prst="rect">
            <a:avLst/>
          </a:prstGeom>
          <a:ln w="12700">
            <a:miter lim="400000"/>
          </a:ln>
          <a:effectLst>
            <a:outerShdw blurRad="241300" dist="38100" dir="2700000" rotWithShape="0">
              <a:srgbClr val="000000">
                <a:alpha val="40000"/>
              </a:srgbClr>
            </a:outerShdw>
          </a:effectLst>
        </p:spPr>
      </p:pic>
      <p:sp>
        <p:nvSpPr>
          <p:cNvPr id="850" name="Freeform 2"/>
          <p:cNvSpPr/>
          <p:nvPr/>
        </p:nvSpPr>
        <p:spPr>
          <a:xfrm>
            <a:off x="0" y="-180827"/>
            <a:ext cx="18288000" cy="1919802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851" name="TextBox 3"/>
          <p:cNvSpPr txBox="1"/>
          <p:nvPr/>
        </p:nvSpPr>
        <p:spPr>
          <a:xfrm>
            <a:off x="13454346" y="587864"/>
            <a:ext cx="3881155" cy="3563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r">
              <a:lnSpc>
                <a:spcPts val="3000"/>
              </a:lnSpc>
              <a:defRPr sz="2200">
                <a:solidFill>
                  <a:srgbClr val="FFFFFF"/>
                </a:solidFill>
                <a:latin typeface="Nanum Square"/>
                <a:ea typeface="Nanum Square"/>
                <a:cs typeface="Nanum Square"/>
                <a:sym typeface="Nanum Square"/>
              </a:defRPr>
            </a:lvl1pPr>
          </a:lstStyle>
          <a:p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프로젝트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설계</a:t>
            </a:r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852" name="TextBox 4"/>
          <p:cNvSpPr txBox="1"/>
          <p:nvPr/>
        </p:nvSpPr>
        <p:spPr>
          <a:xfrm>
            <a:off x="952499" y="360851"/>
            <a:ext cx="11549348" cy="6873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ts val="5800"/>
              </a:lnSpc>
              <a:defRPr sz="4200" spc="-58">
                <a:solidFill>
                  <a:srgbClr val="FFFFFF"/>
                </a:solidFill>
                <a:latin typeface="Nanum Square"/>
                <a:ea typeface="Nanum Square"/>
                <a:cs typeface="Nanum Square"/>
                <a:sym typeface="Nanum Square"/>
              </a:defRPr>
            </a:pP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화면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설계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– FAQ (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로그인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필요X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)</a:t>
            </a:r>
          </a:p>
        </p:txBody>
      </p:sp>
      <p:graphicFrame>
        <p:nvGraphicFramePr>
          <p:cNvPr id="853" name="표 24"/>
          <p:cNvGraphicFramePr/>
          <p:nvPr>
            <p:extLst>
              <p:ext uri="{D42A27DB-BD31-4B8C-83A1-F6EECF244321}">
                <p14:modId xmlns:p14="http://schemas.microsoft.com/office/powerpoint/2010/main" val="1268324102"/>
              </p:ext>
            </p:extLst>
          </p:nvPr>
        </p:nvGraphicFramePr>
        <p:xfrm>
          <a:off x="9291828" y="4457700"/>
          <a:ext cx="7929372" cy="1636796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8329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964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8556">
                <a:tc>
                  <a:txBody>
                    <a:bodyPr/>
                    <a:lstStyle/>
                    <a:p>
                      <a:pPr algn="ctr">
                        <a:defRPr sz="1400"/>
                      </a:pP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번호</a:t>
                      </a:r>
                      <a:endParaRPr sz="1600" b="0" i="0" dirty="0">
                        <a:latin typeface="굴림" panose="020B0600000101010101" pitchFamily="50" charset="-127"/>
                        <a:ea typeface="Apple SD Gothic Neo" panose="02000300000000000000" pitchFamily="2" charset="-127"/>
                        <a:cs typeface="+mj-cs"/>
                        <a:sym typeface="Helvetica"/>
                      </a:endParaRPr>
                    </a:p>
                  </a:txBody>
                  <a:tcPr marL="45720" marR="45720" anchor="ctr" horzOverflow="overflow">
                    <a:lnL w="12700">
                      <a:solidFill>
                        <a:srgbClr val="D9D9D9"/>
                      </a:solidFill>
                    </a:lnL>
                    <a:lnR w="12700">
                      <a:solidFill>
                        <a:srgbClr val="D9D9D9"/>
                      </a:solidFill>
                    </a:lnR>
                    <a:lnT w="12700">
                      <a:solidFill>
                        <a:srgbClr val="D9D9D9"/>
                      </a:solidFill>
                    </a:lnT>
                    <a:lnB w="12700">
                      <a:solidFill>
                        <a:srgbClr val="D9D9D9"/>
                      </a:solidFill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/>
                      </a:pP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기능</a:t>
                      </a:r>
                      <a:endParaRPr sz="1600" b="0" i="0" dirty="0">
                        <a:latin typeface="굴림" panose="020B0600000101010101" pitchFamily="50" charset="-127"/>
                        <a:ea typeface="Apple SD Gothic Neo" panose="02000300000000000000" pitchFamily="2" charset="-127"/>
                        <a:cs typeface="+mj-cs"/>
                        <a:sym typeface="Helvetica"/>
                      </a:endParaRPr>
                    </a:p>
                  </a:txBody>
                  <a:tcPr marL="45720" marR="45720" anchor="ctr" horzOverflow="overflow">
                    <a:lnL w="12700">
                      <a:solidFill>
                        <a:srgbClr val="D9D9D9"/>
                      </a:solidFill>
                    </a:lnL>
                    <a:lnR w="12700">
                      <a:solidFill>
                        <a:srgbClr val="D9D9D9"/>
                      </a:solidFill>
                    </a:lnR>
                    <a:lnT w="12700">
                      <a:solidFill>
                        <a:srgbClr val="D9D9D9"/>
                      </a:solidFill>
                    </a:lnT>
                    <a:lnB w="12700">
                      <a:solidFill>
                        <a:srgbClr val="D9D9D9"/>
                      </a:solidFill>
                    </a:lnB>
                    <a:solidFill>
                      <a:schemeClr val="accent5">
                        <a:alpha val="69804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821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9D9D9"/>
                      </a:solidFill>
                    </a:lnL>
                    <a:lnR w="12700">
                      <a:solidFill>
                        <a:srgbClr val="D9D9D9"/>
                      </a:solidFill>
                    </a:lnR>
                    <a:lnT w="12700">
                      <a:solidFill>
                        <a:srgbClr val="D9D9D9"/>
                      </a:solidFill>
                    </a:lnT>
                    <a:lnB w="12700">
                      <a:solidFill>
                        <a:srgbClr val="D9D9D9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[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회원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유형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및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FAQ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카테고리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별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필터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&amp;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결과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내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재검색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]</a:t>
                      </a:r>
                    </a:p>
                    <a:p>
                      <a:pPr algn="l">
                        <a:defRPr sz="1400"/>
                      </a:pP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관련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필터와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검색결과에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따라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조회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가능</a:t>
                      </a:r>
                      <a:endParaRPr sz="1600" b="0" i="0" dirty="0">
                        <a:latin typeface="굴림" panose="020B0600000101010101" pitchFamily="50" charset="-127"/>
                        <a:ea typeface="Apple SD Gothic Neo" panose="02000300000000000000" pitchFamily="2" charset="-127"/>
                        <a:cs typeface="+mj-cs"/>
                        <a:sym typeface="Helvetica"/>
                      </a:endParaRPr>
                    </a:p>
                  </a:txBody>
                  <a:tcPr marL="45720" marR="45720" horzOverflow="overflow">
                    <a:lnL w="12700">
                      <a:solidFill>
                        <a:srgbClr val="D9D9D9"/>
                      </a:solidFill>
                    </a:lnL>
                    <a:lnR w="12700">
                      <a:solidFill>
                        <a:srgbClr val="D9D9D9"/>
                      </a:solidFill>
                    </a:lnR>
                    <a:lnT w="12700">
                      <a:solidFill>
                        <a:srgbClr val="D9D9D9"/>
                      </a:solidFill>
                    </a:lnT>
                    <a:lnB w="12700">
                      <a:solidFill>
                        <a:srgbClr val="D9D9D9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821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9D9D9"/>
                      </a:solidFill>
                    </a:lnL>
                    <a:lnR w="12700">
                      <a:solidFill>
                        <a:srgbClr val="D9D9D9"/>
                      </a:solidFill>
                    </a:lnR>
                    <a:lnT w="12700">
                      <a:solidFill>
                        <a:srgbClr val="D9D9D9"/>
                      </a:solidFill>
                    </a:lnT>
                    <a:lnB w="12700">
                      <a:solidFill>
                        <a:srgbClr val="D9D9D9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[FAQ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행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]</a:t>
                      </a:r>
                    </a:p>
                    <a:p>
                      <a:pPr algn="l">
                        <a:defRPr sz="1400"/>
                      </a:pP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해당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행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클릭시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토글로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 FAQ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상세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글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확인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.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D9D9D9"/>
                      </a:solidFill>
                    </a:lnL>
                    <a:lnR w="12700">
                      <a:solidFill>
                        <a:srgbClr val="D9D9D9"/>
                      </a:solidFill>
                    </a:lnR>
                    <a:lnT w="12700">
                      <a:solidFill>
                        <a:srgbClr val="D9D9D9"/>
                      </a:solidFill>
                    </a:lnT>
                    <a:lnB w="12700">
                      <a:solidFill>
                        <a:srgbClr val="D9D9D9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856" name="타원 10"/>
          <p:cNvGrpSpPr/>
          <p:nvPr/>
        </p:nvGrpSpPr>
        <p:grpSpPr>
          <a:xfrm>
            <a:off x="1828798" y="4457700"/>
            <a:ext cx="362094" cy="372195"/>
            <a:chOff x="-1" y="0"/>
            <a:chExt cx="362092" cy="372194"/>
          </a:xfrm>
        </p:grpSpPr>
        <p:sp>
          <p:nvSpPr>
            <p:cNvPr id="854" name="원"/>
            <p:cNvSpPr/>
            <p:nvPr/>
          </p:nvSpPr>
          <p:spPr>
            <a:xfrm>
              <a:off x="-1" y="0"/>
              <a:ext cx="362092" cy="372194"/>
            </a:xfrm>
            <a:prstGeom prst="ellipse">
              <a:avLst/>
            </a:prstGeom>
            <a:solidFill>
              <a:srgbClr val="000000">
                <a:alpha val="6588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 dirty="0">
                <a:latin typeface="굴림" panose="020B0600000101010101" pitchFamily="50" charset="-127"/>
                <a:ea typeface="Apple SD Gothic Neo" panose="02000300000000000000" pitchFamily="2" charset="-127"/>
              </a:endParaRPr>
            </a:p>
          </p:txBody>
        </p:sp>
        <p:sp>
          <p:nvSpPr>
            <p:cNvPr id="855" name="1"/>
            <p:cNvSpPr txBox="1"/>
            <p:nvPr/>
          </p:nvSpPr>
          <p:spPr>
            <a:xfrm>
              <a:off x="98746" y="32210"/>
              <a:ext cx="164597" cy="3077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</a:defRPr>
              </a:lvl1pPr>
            </a:lstStyle>
            <a:p>
              <a:r>
                <a:rPr dirty="0">
                  <a:latin typeface="굴림" panose="020B0600000101010101" pitchFamily="50" charset="-127"/>
                  <a:ea typeface="Apple SD Gothic Neo" panose="02000300000000000000" pitchFamily="2" charset="-127"/>
                </a:rPr>
                <a:t>1</a:t>
              </a:r>
            </a:p>
          </p:txBody>
        </p:sp>
      </p:grpSp>
      <p:grpSp>
        <p:nvGrpSpPr>
          <p:cNvPr id="859" name="타원 15"/>
          <p:cNvGrpSpPr/>
          <p:nvPr/>
        </p:nvGrpSpPr>
        <p:grpSpPr>
          <a:xfrm>
            <a:off x="8077198" y="5676900"/>
            <a:ext cx="362094" cy="372195"/>
            <a:chOff x="-1" y="0"/>
            <a:chExt cx="362092" cy="372194"/>
          </a:xfrm>
        </p:grpSpPr>
        <p:sp>
          <p:nvSpPr>
            <p:cNvPr id="857" name="원"/>
            <p:cNvSpPr/>
            <p:nvPr/>
          </p:nvSpPr>
          <p:spPr>
            <a:xfrm>
              <a:off x="-1" y="0"/>
              <a:ext cx="362092" cy="372194"/>
            </a:xfrm>
            <a:prstGeom prst="ellipse">
              <a:avLst/>
            </a:prstGeom>
            <a:solidFill>
              <a:srgbClr val="000000">
                <a:alpha val="6588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 dirty="0">
                <a:latin typeface="굴림" panose="020B0600000101010101" pitchFamily="50" charset="-127"/>
                <a:ea typeface="Apple SD Gothic Neo" panose="02000300000000000000" pitchFamily="2" charset="-127"/>
              </a:endParaRPr>
            </a:p>
          </p:txBody>
        </p:sp>
        <p:sp>
          <p:nvSpPr>
            <p:cNvPr id="858" name="2"/>
            <p:cNvSpPr txBox="1"/>
            <p:nvPr/>
          </p:nvSpPr>
          <p:spPr>
            <a:xfrm>
              <a:off x="98746" y="32210"/>
              <a:ext cx="164597" cy="3077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</a:defRPr>
              </a:lvl1pPr>
            </a:lstStyle>
            <a:p>
              <a:r>
                <a:rPr dirty="0">
                  <a:latin typeface="굴림" panose="020B0600000101010101" pitchFamily="50" charset="-127"/>
                  <a:ea typeface="Apple SD Gothic Neo" panose="02000300000000000000" pitchFamily="2" charset="-127"/>
                </a:rPr>
                <a:t>2</a:t>
              </a:r>
            </a:p>
          </p:txBody>
        </p:sp>
      </p:grpSp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3" name="그림 18" descr="그림 18"/>
          <p:cNvPicPr>
            <a:picLocks noChangeAspect="1"/>
          </p:cNvPicPr>
          <p:nvPr/>
        </p:nvPicPr>
        <p:blipFill>
          <a:blip r:embed="rId3"/>
          <a:srcRect l="31371" r="31371" b="77931"/>
          <a:stretch>
            <a:fillRect/>
          </a:stretch>
        </p:blipFill>
        <p:spPr>
          <a:xfrm>
            <a:off x="9034271" y="2371848"/>
            <a:ext cx="5257801" cy="1711114"/>
          </a:xfrm>
          <a:prstGeom prst="rect">
            <a:avLst/>
          </a:prstGeom>
          <a:ln w="12700">
            <a:miter lim="400000"/>
          </a:ln>
          <a:effectLst>
            <a:outerShdw blurRad="287987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868" name="그룹 23"/>
          <p:cNvGrpSpPr/>
          <p:nvPr/>
        </p:nvGrpSpPr>
        <p:grpSpPr>
          <a:xfrm>
            <a:off x="1324355" y="2319363"/>
            <a:ext cx="7086601" cy="7061908"/>
            <a:chOff x="0" y="0"/>
            <a:chExt cx="7086600" cy="7061906"/>
          </a:xfrm>
          <a:effectLst>
            <a:outerShdw blurRad="287987" dist="381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866" name="그룹 21"/>
            <p:cNvGrpSpPr/>
            <p:nvPr/>
          </p:nvGrpSpPr>
          <p:grpSpPr>
            <a:xfrm>
              <a:off x="0" y="-1"/>
              <a:ext cx="7086600" cy="7061908"/>
              <a:chOff x="0" y="0"/>
              <a:chExt cx="7086600" cy="7061906"/>
            </a:xfrm>
          </p:grpSpPr>
          <p:pic>
            <p:nvPicPr>
              <p:cNvPr id="864" name="그림 19" descr="그림 19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0" y="-1"/>
                <a:ext cx="7086600" cy="402571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865" name="그림 20" descr="그림 20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0" y="4009391"/>
                <a:ext cx="7086600" cy="305251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867" name="모서리가 둥근 직사각형 22"/>
            <p:cNvSpPr/>
            <p:nvPr/>
          </p:nvSpPr>
          <p:spPr>
            <a:xfrm>
              <a:off x="668323" y="3942318"/>
              <a:ext cx="1459007" cy="2069827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 dirty="0">
                <a:latin typeface="굴림" panose="020B0600000101010101" pitchFamily="50" charset="-127"/>
                <a:ea typeface="Apple SD Gothic Neo" panose="02000300000000000000" pitchFamily="2" charset="-127"/>
              </a:endParaRPr>
            </a:p>
          </p:txBody>
        </p:sp>
      </p:grpSp>
      <p:sp>
        <p:nvSpPr>
          <p:cNvPr id="869" name="Freeform 2"/>
          <p:cNvSpPr/>
          <p:nvPr/>
        </p:nvSpPr>
        <p:spPr>
          <a:xfrm>
            <a:off x="0" y="-180827"/>
            <a:ext cx="18288000" cy="1919802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870" name="TextBox 3"/>
          <p:cNvSpPr txBox="1"/>
          <p:nvPr/>
        </p:nvSpPr>
        <p:spPr>
          <a:xfrm>
            <a:off x="13454346" y="587864"/>
            <a:ext cx="3881155" cy="3563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r">
              <a:lnSpc>
                <a:spcPts val="3000"/>
              </a:lnSpc>
              <a:defRPr sz="2200">
                <a:solidFill>
                  <a:srgbClr val="FFFFFF"/>
                </a:solidFill>
                <a:latin typeface="Nanum Square"/>
                <a:ea typeface="Nanum Square"/>
                <a:cs typeface="Nanum Square"/>
                <a:sym typeface="Nanum Square"/>
              </a:defRPr>
            </a:lvl1pPr>
          </a:lstStyle>
          <a:p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프로젝트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설계</a:t>
            </a:r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871" name="TextBox 4"/>
          <p:cNvSpPr txBox="1"/>
          <p:nvPr/>
        </p:nvSpPr>
        <p:spPr>
          <a:xfrm>
            <a:off x="952499" y="360851"/>
            <a:ext cx="11549348" cy="6873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ts val="5800"/>
              </a:lnSpc>
              <a:defRPr sz="4200" spc="-58">
                <a:solidFill>
                  <a:srgbClr val="FFFFFF"/>
                </a:solidFill>
                <a:latin typeface="Nanum Square"/>
                <a:ea typeface="Nanum Square"/>
                <a:cs typeface="Nanum Square"/>
                <a:sym typeface="Nanum Square"/>
              </a:defRPr>
            </a:pP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화면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설계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–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판매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상품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관리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페이지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(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판매자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only)</a:t>
            </a:r>
          </a:p>
        </p:txBody>
      </p:sp>
      <p:graphicFrame>
        <p:nvGraphicFramePr>
          <p:cNvPr id="872" name="표 24"/>
          <p:cNvGraphicFramePr/>
          <p:nvPr>
            <p:extLst>
              <p:ext uri="{D42A27DB-BD31-4B8C-83A1-F6EECF244321}">
                <p14:modId xmlns:p14="http://schemas.microsoft.com/office/powerpoint/2010/main" val="4026169458"/>
              </p:ext>
            </p:extLst>
          </p:nvPr>
        </p:nvGraphicFramePr>
        <p:xfrm>
          <a:off x="9034271" y="4689161"/>
          <a:ext cx="7929372" cy="4745756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8329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964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8556">
                <a:tc>
                  <a:txBody>
                    <a:bodyPr/>
                    <a:lstStyle/>
                    <a:p>
                      <a:pPr algn="ctr">
                        <a:defRPr sz="1400"/>
                      </a:pP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번호</a:t>
                      </a:r>
                      <a:endParaRPr sz="1600" b="0" i="0" dirty="0">
                        <a:latin typeface="굴림" panose="020B0600000101010101" pitchFamily="50" charset="-127"/>
                        <a:ea typeface="Apple SD Gothic Neo" panose="02000300000000000000" pitchFamily="2" charset="-127"/>
                        <a:cs typeface="+mj-cs"/>
                        <a:sym typeface="Helvetica"/>
                      </a:endParaRPr>
                    </a:p>
                  </a:txBody>
                  <a:tcPr marL="45720" marR="45720" anchor="ctr" horzOverflow="overflow">
                    <a:lnL w="12700">
                      <a:solidFill>
                        <a:srgbClr val="D9D9D9"/>
                      </a:solidFill>
                    </a:lnL>
                    <a:lnR w="12700">
                      <a:solidFill>
                        <a:srgbClr val="D9D9D9"/>
                      </a:solidFill>
                    </a:lnR>
                    <a:lnT w="12700">
                      <a:solidFill>
                        <a:srgbClr val="D9D9D9"/>
                      </a:solidFill>
                    </a:lnT>
                    <a:lnB w="12700">
                      <a:solidFill>
                        <a:srgbClr val="D9D9D9"/>
                      </a:solidFill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/>
                      </a:pP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기능</a:t>
                      </a:r>
                      <a:endParaRPr sz="1600" b="0" i="0" dirty="0">
                        <a:latin typeface="굴림" panose="020B0600000101010101" pitchFamily="50" charset="-127"/>
                        <a:ea typeface="Apple SD Gothic Neo" panose="02000300000000000000" pitchFamily="2" charset="-127"/>
                        <a:cs typeface="+mj-cs"/>
                        <a:sym typeface="Helvetica"/>
                      </a:endParaRPr>
                    </a:p>
                  </a:txBody>
                  <a:tcPr marL="45720" marR="45720" anchor="ctr" horzOverflow="overflow">
                    <a:lnL w="12700">
                      <a:solidFill>
                        <a:srgbClr val="D9D9D9"/>
                      </a:solidFill>
                    </a:lnL>
                    <a:lnR w="12700">
                      <a:solidFill>
                        <a:srgbClr val="D9D9D9"/>
                      </a:solidFill>
                    </a:lnR>
                    <a:lnT w="12700">
                      <a:solidFill>
                        <a:srgbClr val="D9D9D9"/>
                      </a:solidFill>
                    </a:lnT>
                    <a:lnB w="12700">
                      <a:solidFill>
                        <a:srgbClr val="D9D9D9"/>
                      </a:solidFill>
                    </a:lnB>
                    <a:solidFill>
                      <a:schemeClr val="accent5">
                        <a:alpha val="69804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821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9D9D9"/>
                      </a:solidFill>
                    </a:lnL>
                    <a:lnR w="12700">
                      <a:solidFill>
                        <a:srgbClr val="D9D9D9"/>
                      </a:solidFill>
                    </a:lnR>
                    <a:lnT w="12700">
                      <a:solidFill>
                        <a:srgbClr val="D9D9D9"/>
                      </a:solidFill>
                    </a:lnT>
                    <a:lnB w="12700">
                      <a:solidFill>
                        <a:srgbClr val="D9D9D9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[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상품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판매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상태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별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필터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&amp;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결과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내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재검색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]</a:t>
                      </a:r>
                    </a:p>
                    <a:p>
                      <a:pPr algn="l">
                        <a:defRPr sz="1400"/>
                      </a:pP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상품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판패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상태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관련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필터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사용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가능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.</a:t>
                      </a:r>
                    </a:p>
                    <a:p>
                      <a:pPr algn="l">
                        <a:defRPr sz="1400"/>
                      </a:pP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상품명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상품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아이디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,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가격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검색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가능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.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D9D9D9"/>
                      </a:solidFill>
                    </a:lnL>
                    <a:lnR w="12700">
                      <a:solidFill>
                        <a:srgbClr val="D9D9D9"/>
                      </a:solidFill>
                    </a:lnR>
                    <a:lnT w="12700">
                      <a:solidFill>
                        <a:srgbClr val="D9D9D9"/>
                      </a:solidFill>
                    </a:lnT>
                    <a:lnB w="12700">
                      <a:solidFill>
                        <a:srgbClr val="D9D9D9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821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9D9D9"/>
                      </a:solidFill>
                    </a:lnL>
                    <a:lnR w="12700">
                      <a:solidFill>
                        <a:srgbClr val="D9D9D9"/>
                      </a:solidFill>
                    </a:lnR>
                    <a:lnT w="12700">
                      <a:solidFill>
                        <a:srgbClr val="D9D9D9"/>
                      </a:solidFill>
                    </a:lnT>
                    <a:lnB w="12700">
                      <a:solidFill>
                        <a:srgbClr val="D9D9D9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[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상품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등록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버튼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]</a:t>
                      </a:r>
                    </a:p>
                    <a:p>
                      <a:pPr algn="l">
                        <a:defRPr sz="1400"/>
                      </a:pP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상품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등록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버튼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클릭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시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상품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등록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페이지로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이동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.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D9D9D9"/>
                      </a:solidFill>
                    </a:lnL>
                    <a:lnR w="12700">
                      <a:solidFill>
                        <a:srgbClr val="D9D9D9"/>
                      </a:solidFill>
                    </a:lnR>
                    <a:lnT w="12700">
                      <a:solidFill>
                        <a:srgbClr val="D9D9D9"/>
                      </a:solidFill>
                    </a:lnT>
                    <a:lnB w="12700">
                      <a:solidFill>
                        <a:srgbClr val="D9D9D9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821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9D9D9"/>
                      </a:solidFill>
                    </a:lnL>
                    <a:lnR w="12700">
                      <a:solidFill>
                        <a:srgbClr val="D9D9D9"/>
                      </a:solidFill>
                    </a:lnR>
                    <a:lnT w="12700">
                      <a:solidFill>
                        <a:srgbClr val="D9D9D9"/>
                      </a:solidFill>
                    </a:lnT>
                    <a:lnB w="12700">
                      <a:solidFill>
                        <a:srgbClr val="D9D9D9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[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상품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수정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버튼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]</a:t>
                      </a:r>
                    </a:p>
                    <a:p>
                      <a:pPr algn="l">
                        <a:defRPr sz="1400"/>
                      </a:pP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상품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수정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버튼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클릭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시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상품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수정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페이지로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이동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.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D9D9D9"/>
                      </a:solidFill>
                    </a:lnL>
                    <a:lnR w="12700">
                      <a:solidFill>
                        <a:srgbClr val="D9D9D9"/>
                      </a:solidFill>
                    </a:lnR>
                    <a:lnT w="12700">
                      <a:solidFill>
                        <a:srgbClr val="D9D9D9"/>
                      </a:solidFill>
                    </a:lnT>
                    <a:lnB w="12700">
                      <a:solidFill>
                        <a:srgbClr val="D9D9D9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821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9D9D9"/>
                      </a:solidFill>
                    </a:lnL>
                    <a:lnR w="12700">
                      <a:solidFill>
                        <a:srgbClr val="D9D9D9"/>
                      </a:solidFill>
                    </a:lnR>
                    <a:lnT w="12700">
                      <a:solidFill>
                        <a:srgbClr val="D9D9D9"/>
                      </a:solidFill>
                    </a:lnT>
                    <a:lnB w="12700">
                      <a:solidFill>
                        <a:srgbClr val="D9D9D9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[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삭제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버튼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]</a:t>
                      </a:r>
                    </a:p>
                    <a:p>
                      <a:pPr algn="l">
                        <a:defRPr sz="1400"/>
                      </a:pP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삭제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버튼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클릭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시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삭제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할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상품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명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기입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후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삭제하도록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하여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실수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방지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.</a:t>
                      </a:r>
                    </a:p>
                    <a:p>
                      <a:pPr algn="l">
                        <a:defRPr sz="1400"/>
                      </a:pP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삭제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시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이미지에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삭제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됨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표시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.</a:t>
                      </a:r>
                    </a:p>
                    <a:p>
                      <a:pPr algn="l">
                        <a:defRPr sz="1400"/>
                      </a:pP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삭제된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상품은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상품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리스트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페이지에서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조회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불가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.</a:t>
                      </a:r>
                    </a:p>
                    <a:p>
                      <a:pPr algn="l">
                        <a:defRPr sz="1400"/>
                      </a:pP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삭제된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상품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카드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클릭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시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상품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상세페이지로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이동은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가능하나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,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구매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버튼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disabled. </a:t>
                      </a:r>
                    </a:p>
                    <a:p>
                      <a:pPr algn="l">
                        <a:defRPr sz="1400"/>
                      </a:pP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구매자가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해당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상품을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삭제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이전에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구매한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경우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구매자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주문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/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배송조회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페이지에서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해당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상품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상세페이지로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이동은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가능하나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, 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＇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삭제된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상품입니다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’ alert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표시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.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D9D9D9"/>
                      </a:solidFill>
                    </a:lnL>
                    <a:lnR w="12700">
                      <a:solidFill>
                        <a:srgbClr val="D9D9D9"/>
                      </a:solidFill>
                    </a:lnR>
                    <a:lnT w="12700">
                      <a:solidFill>
                        <a:srgbClr val="D9D9D9"/>
                      </a:solidFill>
                    </a:lnT>
                    <a:lnB w="12700">
                      <a:solidFill>
                        <a:srgbClr val="D9D9D9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875" name="타원 10"/>
          <p:cNvGrpSpPr/>
          <p:nvPr/>
        </p:nvGrpSpPr>
        <p:grpSpPr>
          <a:xfrm>
            <a:off x="3270640" y="3687079"/>
            <a:ext cx="362093" cy="372196"/>
            <a:chOff x="-1" y="0"/>
            <a:chExt cx="362092" cy="372194"/>
          </a:xfrm>
        </p:grpSpPr>
        <p:sp>
          <p:nvSpPr>
            <p:cNvPr id="873" name="원"/>
            <p:cNvSpPr/>
            <p:nvPr/>
          </p:nvSpPr>
          <p:spPr>
            <a:xfrm>
              <a:off x="-1" y="0"/>
              <a:ext cx="362092" cy="372194"/>
            </a:xfrm>
            <a:prstGeom prst="ellipse">
              <a:avLst/>
            </a:prstGeom>
            <a:solidFill>
              <a:srgbClr val="000000">
                <a:alpha val="6588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 dirty="0">
                <a:latin typeface="굴림" panose="020B0600000101010101" pitchFamily="50" charset="-127"/>
                <a:ea typeface="Apple SD Gothic Neo" panose="02000300000000000000" pitchFamily="2" charset="-127"/>
              </a:endParaRPr>
            </a:p>
          </p:txBody>
        </p:sp>
        <p:sp>
          <p:nvSpPr>
            <p:cNvPr id="874" name="1"/>
            <p:cNvSpPr txBox="1"/>
            <p:nvPr/>
          </p:nvSpPr>
          <p:spPr>
            <a:xfrm>
              <a:off x="98746" y="32210"/>
              <a:ext cx="164597" cy="307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</a:defRPr>
              </a:lvl1pPr>
            </a:lstStyle>
            <a:p>
              <a:r>
                <a:rPr dirty="0">
                  <a:latin typeface="굴림" panose="020B0600000101010101" pitchFamily="50" charset="-127"/>
                  <a:ea typeface="Apple SD Gothic Neo" panose="02000300000000000000" pitchFamily="2" charset="-127"/>
                </a:rPr>
                <a:t>1</a:t>
              </a:r>
            </a:p>
          </p:txBody>
        </p:sp>
      </p:grpSp>
      <p:grpSp>
        <p:nvGrpSpPr>
          <p:cNvPr id="878" name="타원 15"/>
          <p:cNvGrpSpPr/>
          <p:nvPr/>
        </p:nvGrpSpPr>
        <p:grpSpPr>
          <a:xfrm>
            <a:off x="7258600" y="3216898"/>
            <a:ext cx="362093" cy="372196"/>
            <a:chOff x="-1" y="0"/>
            <a:chExt cx="362092" cy="372194"/>
          </a:xfrm>
        </p:grpSpPr>
        <p:sp>
          <p:nvSpPr>
            <p:cNvPr id="876" name="원"/>
            <p:cNvSpPr/>
            <p:nvPr/>
          </p:nvSpPr>
          <p:spPr>
            <a:xfrm>
              <a:off x="-1" y="0"/>
              <a:ext cx="362092" cy="372194"/>
            </a:xfrm>
            <a:prstGeom prst="ellipse">
              <a:avLst/>
            </a:prstGeom>
            <a:solidFill>
              <a:srgbClr val="000000">
                <a:alpha val="6588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 dirty="0">
                <a:latin typeface="굴림" panose="020B0600000101010101" pitchFamily="50" charset="-127"/>
                <a:ea typeface="Apple SD Gothic Neo" panose="02000300000000000000" pitchFamily="2" charset="-127"/>
              </a:endParaRPr>
            </a:p>
          </p:txBody>
        </p:sp>
        <p:sp>
          <p:nvSpPr>
            <p:cNvPr id="877" name="2"/>
            <p:cNvSpPr txBox="1"/>
            <p:nvPr/>
          </p:nvSpPr>
          <p:spPr>
            <a:xfrm>
              <a:off x="98746" y="32210"/>
              <a:ext cx="164597" cy="307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</a:defRPr>
              </a:lvl1pPr>
            </a:lstStyle>
            <a:p>
              <a:r>
                <a:rPr dirty="0">
                  <a:latin typeface="굴림" panose="020B0600000101010101" pitchFamily="50" charset="-127"/>
                  <a:ea typeface="Apple SD Gothic Neo" panose="02000300000000000000" pitchFamily="2" charset="-127"/>
                </a:rPr>
                <a:t>2</a:t>
              </a:r>
            </a:p>
          </p:txBody>
        </p:sp>
      </p:grpSp>
      <p:grpSp>
        <p:nvGrpSpPr>
          <p:cNvPr id="881" name="타원 17"/>
          <p:cNvGrpSpPr/>
          <p:nvPr/>
        </p:nvGrpSpPr>
        <p:grpSpPr>
          <a:xfrm>
            <a:off x="3211488" y="6352494"/>
            <a:ext cx="362093" cy="372196"/>
            <a:chOff x="-1" y="0"/>
            <a:chExt cx="362092" cy="372194"/>
          </a:xfrm>
        </p:grpSpPr>
        <p:sp>
          <p:nvSpPr>
            <p:cNvPr id="879" name="원"/>
            <p:cNvSpPr/>
            <p:nvPr/>
          </p:nvSpPr>
          <p:spPr>
            <a:xfrm>
              <a:off x="-1" y="0"/>
              <a:ext cx="362092" cy="372194"/>
            </a:xfrm>
            <a:prstGeom prst="ellipse">
              <a:avLst/>
            </a:prstGeom>
            <a:solidFill>
              <a:srgbClr val="000000">
                <a:alpha val="6588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 dirty="0">
                <a:latin typeface="굴림" panose="020B0600000101010101" pitchFamily="50" charset="-127"/>
                <a:ea typeface="Apple SD Gothic Neo" panose="02000300000000000000" pitchFamily="2" charset="-127"/>
              </a:endParaRPr>
            </a:p>
          </p:txBody>
        </p:sp>
        <p:sp>
          <p:nvSpPr>
            <p:cNvPr id="880" name="3"/>
            <p:cNvSpPr txBox="1"/>
            <p:nvPr/>
          </p:nvSpPr>
          <p:spPr>
            <a:xfrm>
              <a:off x="98746" y="32210"/>
              <a:ext cx="164597" cy="307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</a:defRPr>
              </a:lvl1pPr>
            </a:lstStyle>
            <a:p>
              <a:r>
                <a:rPr dirty="0">
                  <a:latin typeface="굴림" panose="020B0600000101010101" pitchFamily="50" charset="-127"/>
                  <a:ea typeface="Apple SD Gothic Neo" panose="02000300000000000000" pitchFamily="2" charset="-127"/>
                </a:rPr>
                <a:t>3</a:t>
              </a:r>
            </a:p>
          </p:txBody>
        </p:sp>
      </p:grpSp>
      <p:grpSp>
        <p:nvGrpSpPr>
          <p:cNvPr id="884" name="타원 25"/>
          <p:cNvGrpSpPr/>
          <p:nvPr/>
        </p:nvGrpSpPr>
        <p:grpSpPr>
          <a:xfrm>
            <a:off x="7258600" y="5117517"/>
            <a:ext cx="362093" cy="372196"/>
            <a:chOff x="-1" y="0"/>
            <a:chExt cx="362092" cy="372194"/>
          </a:xfrm>
        </p:grpSpPr>
        <p:sp>
          <p:nvSpPr>
            <p:cNvPr id="882" name="원"/>
            <p:cNvSpPr/>
            <p:nvPr/>
          </p:nvSpPr>
          <p:spPr>
            <a:xfrm>
              <a:off x="-1" y="0"/>
              <a:ext cx="362092" cy="372194"/>
            </a:xfrm>
            <a:prstGeom prst="ellipse">
              <a:avLst/>
            </a:prstGeom>
            <a:solidFill>
              <a:srgbClr val="000000">
                <a:alpha val="6588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 dirty="0">
                <a:latin typeface="굴림" panose="020B0600000101010101" pitchFamily="50" charset="-127"/>
                <a:ea typeface="Apple SD Gothic Neo" panose="02000300000000000000" pitchFamily="2" charset="-127"/>
              </a:endParaRPr>
            </a:p>
          </p:txBody>
        </p:sp>
        <p:sp>
          <p:nvSpPr>
            <p:cNvPr id="883" name="4"/>
            <p:cNvSpPr txBox="1"/>
            <p:nvPr/>
          </p:nvSpPr>
          <p:spPr>
            <a:xfrm>
              <a:off x="98746" y="32210"/>
              <a:ext cx="164597" cy="307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</a:defRPr>
              </a:lvl1pPr>
            </a:lstStyle>
            <a:p>
              <a:r>
                <a:rPr dirty="0">
                  <a:latin typeface="굴림" panose="020B0600000101010101" pitchFamily="50" charset="-127"/>
                  <a:ea typeface="Apple SD Gothic Neo" panose="02000300000000000000" pitchFamily="2" charset="-127"/>
                </a:rPr>
                <a:t>4</a:t>
              </a:r>
            </a:p>
          </p:txBody>
        </p:sp>
      </p:grpSp>
      <p:grpSp>
        <p:nvGrpSpPr>
          <p:cNvPr id="887" name="타원 26"/>
          <p:cNvGrpSpPr/>
          <p:nvPr/>
        </p:nvGrpSpPr>
        <p:grpSpPr>
          <a:xfrm>
            <a:off x="10024870" y="3086098"/>
            <a:ext cx="362093" cy="372196"/>
            <a:chOff x="-1" y="0"/>
            <a:chExt cx="362092" cy="372194"/>
          </a:xfrm>
        </p:grpSpPr>
        <p:sp>
          <p:nvSpPr>
            <p:cNvPr id="885" name="원"/>
            <p:cNvSpPr/>
            <p:nvPr/>
          </p:nvSpPr>
          <p:spPr>
            <a:xfrm>
              <a:off x="-1" y="0"/>
              <a:ext cx="362092" cy="372194"/>
            </a:xfrm>
            <a:prstGeom prst="ellipse">
              <a:avLst/>
            </a:prstGeom>
            <a:solidFill>
              <a:srgbClr val="000000">
                <a:alpha val="6588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 dirty="0">
                <a:latin typeface="굴림" panose="020B0600000101010101" pitchFamily="50" charset="-127"/>
                <a:ea typeface="Apple SD Gothic Neo" panose="02000300000000000000" pitchFamily="2" charset="-127"/>
              </a:endParaRPr>
            </a:p>
          </p:txBody>
        </p:sp>
        <p:sp>
          <p:nvSpPr>
            <p:cNvPr id="886" name="4"/>
            <p:cNvSpPr txBox="1"/>
            <p:nvPr/>
          </p:nvSpPr>
          <p:spPr>
            <a:xfrm>
              <a:off x="98746" y="32210"/>
              <a:ext cx="164597" cy="307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</a:defRPr>
              </a:lvl1pPr>
            </a:lstStyle>
            <a:p>
              <a:r>
                <a:rPr dirty="0">
                  <a:latin typeface="굴림" panose="020B0600000101010101" pitchFamily="50" charset="-127"/>
                  <a:ea typeface="Apple SD Gothic Neo" panose="02000300000000000000" pitchFamily="2" charset="-127"/>
                </a:rPr>
                <a:t>4</a:t>
              </a:r>
            </a:p>
          </p:txBody>
        </p:sp>
      </p:grp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Freeform 2"/>
          <p:cNvSpPr/>
          <p:nvPr/>
        </p:nvSpPr>
        <p:spPr>
          <a:xfrm>
            <a:off x="0" y="-180827"/>
            <a:ext cx="18288000" cy="1919802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129" name="TextBox 3"/>
          <p:cNvSpPr txBox="1"/>
          <p:nvPr/>
        </p:nvSpPr>
        <p:spPr>
          <a:xfrm>
            <a:off x="13454346" y="587864"/>
            <a:ext cx="3881155" cy="3563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r">
              <a:lnSpc>
                <a:spcPts val="3000"/>
              </a:lnSpc>
              <a:defRPr sz="2200">
                <a:solidFill>
                  <a:srgbClr val="FFFFFF"/>
                </a:solidFill>
                <a:latin typeface="Nanum Square"/>
                <a:ea typeface="Nanum Square"/>
                <a:cs typeface="Nanum Square"/>
                <a:sym typeface="Nanum Square"/>
              </a:defRPr>
            </a:lvl1pPr>
          </a:lstStyle>
          <a:p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프로젝트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기획</a:t>
            </a:r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130" name="TextBox 4"/>
          <p:cNvSpPr txBox="1"/>
          <p:nvPr/>
        </p:nvSpPr>
        <p:spPr>
          <a:xfrm>
            <a:off x="952500" y="360851"/>
            <a:ext cx="3315474" cy="6707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5800"/>
              </a:lnSpc>
              <a:defRPr sz="4200" b="1" spc="-58">
                <a:solidFill>
                  <a:srgbClr val="FFFFFF"/>
                </a:solidFill>
                <a:latin typeface="Nanum Square Bold"/>
                <a:ea typeface="Nanum Square Bold"/>
                <a:cs typeface="Nanum Square Bold"/>
                <a:sym typeface="Nanum Square Bold"/>
              </a:defRPr>
            </a:lvl1pPr>
          </a:lstStyle>
          <a:p>
            <a:r>
              <a:rPr b="0"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주제</a:t>
            </a:r>
            <a:endParaRPr b="0"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131" name="TextBox 7"/>
          <p:cNvSpPr txBox="1"/>
          <p:nvPr/>
        </p:nvSpPr>
        <p:spPr>
          <a:xfrm>
            <a:off x="11277603" y="2903034"/>
            <a:ext cx="2286001" cy="13635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12500"/>
              </a:lnSpc>
              <a:defRPr sz="6000" b="1" spc="-484">
                <a:solidFill>
                  <a:srgbClr val="13B4CF"/>
                </a:solidFill>
                <a:latin typeface="Nanum Square Bold"/>
                <a:ea typeface="Nanum Square Bold"/>
                <a:cs typeface="Nanum Square Bold"/>
                <a:sym typeface="Nanum Square Bold"/>
              </a:defRPr>
            </a:lvl1pPr>
          </a:lstStyle>
          <a:p>
            <a:r>
              <a:rPr b="0"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우리샵</a:t>
            </a:r>
            <a:endParaRPr b="0"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132" name="TextBox 8"/>
          <p:cNvSpPr txBox="1"/>
          <p:nvPr/>
        </p:nvSpPr>
        <p:spPr>
          <a:xfrm>
            <a:off x="11277603" y="5931918"/>
            <a:ext cx="6476997" cy="8826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ts val="3700"/>
              </a:lnSpc>
              <a:defRPr sz="2400">
                <a:latin typeface="Nanum Square"/>
                <a:ea typeface="Nanum Square"/>
                <a:cs typeface="Nanum Square"/>
                <a:sym typeface="Nanum Square"/>
              </a:defRPr>
            </a:pPr>
            <a:r>
              <a:rPr dirty="0" err="1">
                <a:latin typeface="굴림" panose="020B0600000101010101" pitchFamily="50" charset="-127"/>
                <a:ea typeface="??뭡" panose="02030600000101010101" pitchFamily="18" charset="-127"/>
              </a:rPr>
              <a:t>단순한</a:t>
            </a:r>
            <a:r>
              <a:rPr dirty="0">
                <a:latin typeface="굴림" panose="020B0600000101010101" pitchFamily="50" charset="-127"/>
                <a:ea typeface="??뭡" panose="02030600000101010101" pitchFamily="18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??뭡" panose="02030600000101010101" pitchFamily="18" charset="-127"/>
              </a:rPr>
              <a:t>상품</a:t>
            </a:r>
            <a:r>
              <a:rPr dirty="0">
                <a:latin typeface="굴림" panose="020B0600000101010101" pitchFamily="50" charset="-127"/>
                <a:ea typeface="??뭡" panose="02030600000101010101" pitchFamily="18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??뭡" panose="02030600000101010101" pitchFamily="18" charset="-127"/>
              </a:rPr>
              <a:t>나열을</a:t>
            </a:r>
            <a:r>
              <a:rPr dirty="0">
                <a:latin typeface="굴림" panose="020B0600000101010101" pitchFamily="50" charset="-127"/>
                <a:ea typeface="??뭡" panose="02030600000101010101" pitchFamily="18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??뭡" panose="02030600000101010101" pitchFamily="18" charset="-127"/>
              </a:rPr>
              <a:t>넘어</a:t>
            </a:r>
            <a:r>
              <a:rPr dirty="0">
                <a:latin typeface="굴림" panose="020B0600000101010101" pitchFamily="50" charset="-127"/>
                <a:ea typeface="??뭡" panose="02030600000101010101" pitchFamily="18" charset="-127"/>
              </a:rPr>
              <a:t>, </a:t>
            </a:r>
          </a:p>
          <a:p>
            <a:pPr>
              <a:lnSpc>
                <a:spcPts val="3700"/>
              </a:lnSpc>
              <a:defRPr sz="2400">
                <a:latin typeface="Nanum Square"/>
                <a:ea typeface="Nanum Square"/>
                <a:cs typeface="Nanum Square"/>
                <a:sym typeface="Nanum Square"/>
              </a:defRPr>
            </a:pPr>
            <a:r>
              <a:rPr dirty="0" err="1">
                <a:latin typeface="굴림" panose="020B0600000101010101" pitchFamily="50" charset="-127"/>
                <a:ea typeface="??뭡" panose="02030600000101010101" pitchFamily="18" charset="-127"/>
              </a:rPr>
              <a:t>업체</a:t>
            </a:r>
            <a:r>
              <a:rPr dirty="0">
                <a:latin typeface="굴림" panose="020B0600000101010101" pitchFamily="50" charset="-127"/>
                <a:ea typeface="??뭡" panose="02030600000101010101" pitchFamily="18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??뭡" panose="02030600000101010101" pitchFamily="18" charset="-127"/>
              </a:rPr>
              <a:t>정보와</a:t>
            </a:r>
            <a:r>
              <a:rPr dirty="0">
                <a:latin typeface="굴림" panose="020B0600000101010101" pitchFamily="50" charset="-127"/>
                <a:ea typeface="??뭡" panose="02030600000101010101" pitchFamily="18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??뭡" panose="02030600000101010101" pitchFamily="18" charset="-127"/>
              </a:rPr>
              <a:t>추천을</a:t>
            </a:r>
            <a:r>
              <a:rPr dirty="0">
                <a:latin typeface="굴림" panose="020B0600000101010101" pitchFamily="50" charset="-127"/>
                <a:ea typeface="??뭡" panose="02030600000101010101" pitchFamily="18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??뭡" panose="02030600000101010101" pitchFamily="18" charset="-127"/>
              </a:rPr>
              <a:t>통한</a:t>
            </a:r>
            <a:r>
              <a:rPr dirty="0">
                <a:latin typeface="굴림" panose="020B0600000101010101" pitchFamily="50" charset="-127"/>
                <a:ea typeface="??뭡" panose="02030600000101010101" pitchFamily="18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??뭡" panose="02030600000101010101" pitchFamily="18" charset="-127"/>
              </a:rPr>
              <a:t>새로운</a:t>
            </a:r>
            <a:r>
              <a:rPr dirty="0">
                <a:latin typeface="굴림" panose="020B0600000101010101" pitchFamily="50" charset="-127"/>
                <a:ea typeface="??뭡" panose="02030600000101010101" pitchFamily="18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??뭡" panose="02030600000101010101" pitchFamily="18" charset="-127"/>
              </a:rPr>
              <a:t>도소매</a:t>
            </a:r>
            <a:r>
              <a:rPr dirty="0">
                <a:latin typeface="굴림" panose="020B0600000101010101" pitchFamily="50" charset="-127"/>
                <a:ea typeface="??뭡" panose="02030600000101010101" pitchFamily="18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??뭡" panose="02030600000101010101" pitchFamily="18" charset="-127"/>
              </a:rPr>
              <a:t>생태계</a:t>
            </a:r>
            <a:endParaRPr dirty="0">
              <a:latin typeface="굴림" panose="020B0600000101010101" pitchFamily="50" charset="-127"/>
              <a:ea typeface="??뭡" panose="02030600000101010101" pitchFamily="18" charset="-127"/>
            </a:endParaRPr>
          </a:p>
        </p:txBody>
      </p:sp>
      <p:sp>
        <p:nvSpPr>
          <p:cNvPr id="133" name="TextBox 9"/>
          <p:cNvSpPr txBox="1"/>
          <p:nvPr/>
        </p:nvSpPr>
        <p:spPr>
          <a:xfrm>
            <a:off x="11277603" y="5196626"/>
            <a:ext cx="6476997" cy="4147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3700"/>
              </a:lnSpc>
              <a:defRPr sz="2700" b="1">
                <a:solidFill>
                  <a:srgbClr val="13B4CF"/>
                </a:solidFill>
                <a:latin typeface="Nanum Square Bold"/>
                <a:ea typeface="Nanum Square Bold"/>
                <a:cs typeface="Nanum Square Bold"/>
                <a:sym typeface="Nanum Square Bold"/>
              </a:defRPr>
            </a:lvl1pPr>
          </a:lstStyle>
          <a:p>
            <a:r>
              <a:rPr b="0" dirty="0">
                <a:latin typeface="굴림" panose="020B0600000101010101" pitchFamily="50" charset="-127"/>
                <a:ea typeface="??뭡" panose="02030600000101010101" pitchFamily="18" charset="-127"/>
              </a:rPr>
              <a:t>C2C </a:t>
            </a:r>
            <a:r>
              <a:rPr b="0" dirty="0" err="1">
                <a:latin typeface="굴림" panose="020B0600000101010101" pitchFamily="50" charset="-127"/>
                <a:ea typeface="??뭡" panose="02030600000101010101" pitchFamily="18" charset="-127"/>
              </a:rPr>
              <a:t>기반</a:t>
            </a:r>
            <a:r>
              <a:rPr b="0" dirty="0">
                <a:latin typeface="굴림" panose="020B0600000101010101" pitchFamily="50" charset="-127"/>
                <a:ea typeface="??뭡" panose="02030600000101010101" pitchFamily="18" charset="-127"/>
              </a:rPr>
              <a:t> </a:t>
            </a:r>
            <a:r>
              <a:rPr b="0" dirty="0" err="1">
                <a:latin typeface="굴림" panose="020B0600000101010101" pitchFamily="50" charset="-127"/>
                <a:ea typeface="??뭡" panose="02030600000101010101" pitchFamily="18" charset="-127"/>
              </a:rPr>
              <a:t>도소매업</a:t>
            </a:r>
            <a:r>
              <a:rPr b="0" dirty="0">
                <a:latin typeface="굴림" panose="020B0600000101010101" pitchFamily="50" charset="-127"/>
                <a:ea typeface="??뭡" panose="02030600000101010101" pitchFamily="18" charset="-127"/>
              </a:rPr>
              <a:t> </a:t>
            </a:r>
            <a:r>
              <a:rPr b="0" dirty="0" err="1">
                <a:latin typeface="굴림" panose="020B0600000101010101" pitchFamily="50" charset="-127"/>
                <a:ea typeface="??뭡" panose="02030600000101010101" pitchFamily="18" charset="-127"/>
              </a:rPr>
              <a:t>플랫폼</a:t>
            </a:r>
            <a:endParaRPr b="0" dirty="0">
              <a:latin typeface="굴림" panose="020B0600000101010101" pitchFamily="50" charset="-127"/>
              <a:ea typeface="??뭡" panose="02030600000101010101" pitchFamily="18" charset="-127"/>
            </a:endParaRPr>
          </a:p>
        </p:txBody>
      </p:sp>
      <p:pic>
        <p:nvPicPr>
          <p:cNvPr id="134" name="그림 10" descr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200" y="2911317"/>
            <a:ext cx="9007162" cy="4975384"/>
          </a:xfrm>
          <a:prstGeom prst="rect">
            <a:avLst/>
          </a:prstGeom>
          <a:ln w="12700">
            <a:miter lim="400000"/>
          </a:ln>
          <a:effectLst>
            <a:outerShdw blurRad="330200" dist="38100" dir="2700000" rotWithShape="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4" name="그룹 7"/>
          <p:cNvGrpSpPr/>
          <p:nvPr/>
        </p:nvGrpSpPr>
        <p:grpSpPr>
          <a:xfrm>
            <a:off x="1524000" y="2324100"/>
            <a:ext cx="7038810" cy="7256867"/>
            <a:chOff x="0" y="0"/>
            <a:chExt cx="7038808" cy="7256865"/>
          </a:xfrm>
          <a:effectLst>
            <a:outerShdw blurRad="283077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891" name="그림 4" descr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7028525" cy="343370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92" name="그림 5" descr="그림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3360797"/>
              <a:ext cx="7028525" cy="311783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93" name="그림 6" descr="그림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284" y="6424452"/>
              <a:ext cx="7028526" cy="83241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895" name="Freeform 2"/>
          <p:cNvSpPr/>
          <p:nvPr/>
        </p:nvSpPr>
        <p:spPr>
          <a:xfrm>
            <a:off x="0" y="-180827"/>
            <a:ext cx="18288000" cy="1919802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896" name="TextBox 3"/>
          <p:cNvSpPr txBox="1"/>
          <p:nvPr/>
        </p:nvSpPr>
        <p:spPr>
          <a:xfrm>
            <a:off x="13454346" y="587864"/>
            <a:ext cx="3881155" cy="3563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r">
              <a:lnSpc>
                <a:spcPts val="3000"/>
              </a:lnSpc>
              <a:defRPr sz="2200">
                <a:solidFill>
                  <a:srgbClr val="FFFFFF"/>
                </a:solidFill>
                <a:latin typeface="Nanum Square"/>
                <a:ea typeface="Nanum Square"/>
                <a:cs typeface="Nanum Square"/>
                <a:sym typeface="Nanum Square"/>
              </a:defRPr>
            </a:lvl1pPr>
          </a:lstStyle>
          <a:p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프로젝트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설계</a:t>
            </a:r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897" name="TextBox 4"/>
          <p:cNvSpPr txBox="1"/>
          <p:nvPr/>
        </p:nvSpPr>
        <p:spPr>
          <a:xfrm>
            <a:off x="952498" y="360851"/>
            <a:ext cx="12935779" cy="6707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ts val="5800"/>
              </a:lnSpc>
              <a:defRPr sz="4200" spc="-58">
                <a:solidFill>
                  <a:srgbClr val="FFFFFF"/>
                </a:solidFill>
                <a:latin typeface="Nanum Square"/>
                <a:ea typeface="Nanum Square"/>
                <a:cs typeface="Nanum Square"/>
                <a:sym typeface="Nanum Square"/>
              </a:defRPr>
            </a:pP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화면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설계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–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상품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등록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및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수정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페이지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(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판매자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only)</a:t>
            </a:r>
          </a:p>
        </p:txBody>
      </p:sp>
      <p:graphicFrame>
        <p:nvGraphicFramePr>
          <p:cNvPr id="898" name="표 24"/>
          <p:cNvGraphicFramePr/>
          <p:nvPr>
            <p:extLst>
              <p:ext uri="{D42A27DB-BD31-4B8C-83A1-F6EECF244321}">
                <p14:modId xmlns:p14="http://schemas.microsoft.com/office/powerpoint/2010/main" val="1117910028"/>
              </p:ext>
            </p:extLst>
          </p:nvPr>
        </p:nvGraphicFramePr>
        <p:xfrm>
          <a:off x="9144000" y="3516586"/>
          <a:ext cx="7929372" cy="4684796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8329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964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8556">
                <a:tc>
                  <a:txBody>
                    <a:bodyPr/>
                    <a:lstStyle/>
                    <a:p>
                      <a:pPr algn="ctr">
                        <a:defRPr sz="1400"/>
                      </a:pP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번호</a:t>
                      </a:r>
                      <a:endParaRPr sz="1600" b="0" i="0" dirty="0">
                        <a:latin typeface="굴림" panose="020B0600000101010101" pitchFamily="50" charset="-127"/>
                        <a:ea typeface="Apple SD Gothic Neo" panose="02000300000000000000" pitchFamily="2" charset="-127"/>
                        <a:cs typeface="+mj-cs"/>
                        <a:sym typeface="Helvetica"/>
                      </a:endParaRPr>
                    </a:p>
                  </a:txBody>
                  <a:tcPr marL="45720" marR="45720" anchor="ctr" horzOverflow="overflow">
                    <a:lnL w="12700">
                      <a:solidFill>
                        <a:srgbClr val="D9D9D9"/>
                      </a:solidFill>
                    </a:lnL>
                    <a:lnR w="12700">
                      <a:solidFill>
                        <a:srgbClr val="D9D9D9"/>
                      </a:solidFill>
                    </a:lnR>
                    <a:lnT w="12700">
                      <a:solidFill>
                        <a:srgbClr val="D9D9D9"/>
                      </a:solidFill>
                    </a:lnT>
                    <a:lnB w="12700">
                      <a:solidFill>
                        <a:srgbClr val="D9D9D9"/>
                      </a:solidFill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/>
                      </a:pP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기능</a:t>
                      </a:r>
                      <a:endParaRPr sz="1600" b="0" i="0" dirty="0">
                        <a:latin typeface="굴림" panose="020B0600000101010101" pitchFamily="50" charset="-127"/>
                        <a:ea typeface="Apple SD Gothic Neo" panose="02000300000000000000" pitchFamily="2" charset="-127"/>
                        <a:cs typeface="+mj-cs"/>
                        <a:sym typeface="Helvetica"/>
                      </a:endParaRPr>
                    </a:p>
                  </a:txBody>
                  <a:tcPr marL="45720" marR="45720" anchor="ctr" horzOverflow="overflow">
                    <a:lnL w="12700">
                      <a:solidFill>
                        <a:srgbClr val="D9D9D9"/>
                      </a:solidFill>
                    </a:lnL>
                    <a:lnR w="12700">
                      <a:solidFill>
                        <a:srgbClr val="D9D9D9"/>
                      </a:solidFill>
                    </a:lnR>
                    <a:lnT w="12700">
                      <a:solidFill>
                        <a:srgbClr val="D9D9D9"/>
                      </a:solidFill>
                    </a:lnT>
                    <a:lnB w="12700">
                      <a:solidFill>
                        <a:srgbClr val="D9D9D9"/>
                      </a:solidFill>
                    </a:lnB>
                    <a:solidFill>
                      <a:schemeClr val="accent5">
                        <a:alpha val="69804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821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9D9D9"/>
                      </a:solidFill>
                    </a:lnL>
                    <a:lnR w="12700">
                      <a:solidFill>
                        <a:srgbClr val="D9D9D9"/>
                      </a:solidFill>
                    </a:lnR>
                    <a:lnT w="12700">
                      <a:solidFill>
                        <a:srgbClr val="D9D9D9"/>
                      </a:solidFill>
                    </a:lnT>
                    <a:lnB w="12700">
                      <a:solidFill>
                        <a:srgbClr val="D9D9D9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[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상품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등록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또는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삭제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]</a:t>
                      </a:r>
                    </a:p>
                    <a:p>
                      <a:pPr algn="l">
                        <a:defRPr sz="1400"/>
                      </a:pP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등록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버튼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클릭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시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빈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input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창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.</a:t>
                      </a:r>
                    </a:p>
                    <a:p>
                      <a:pPr algn="l">
                        <a:defRPr sz="1400"/>
                      </a:pP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수정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버튼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클릭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시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기존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상품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input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값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보임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.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D9D9D9"/>
                      </a:solidFill>
                    </a:lnL>
                    <a:lnR w="12700">
                      <a:solidFill>
                        <a:srgbClr val="D9D9D9"/>
                      </a:solidFill>
                    </a:lnR>
                    <a:lnT w="12700">
                      <a:solidFill>
                        <a:srgbClr val="D9D9D9"/>
                      </a:solidFill>
                    </a:lnT>
                    <a:lnB w="12700">
                      <a:solidFill>
                        <a:srgbClr val="D9D9D9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821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9D9D9"/>
                      </a:solidFill>
                    </a:lnL>
                    <a:lnR w="12700">
                      <a:solidFill>
                        <a:srgbClr val="D9D9D9"/>
                      </a:solidFill>
                    </a:lnR>
                    <a:lnT w="12700">
                      <a:solidFill>
                        <a:srgbClr val="D9D9D9"/>
                      </a:solidFill>
                    </a:lnT>
                    <a:lnB w="12700">
                      <a:solidFill>
                        <a:srgbClr val="D9D9D9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[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카테고리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]</a:t>
                      </a:r>
                    </a:p>
                    <a:p>
                      <a:pPr algn="l">
                        <a:defRPr sz="1400"/>
                      </a:pP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상위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카테고리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클릭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시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하위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카테고리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선택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가능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.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D9D9D9"/>
                      </a:solidFill>
                    </a:lnL>
                    <a:lnR w="12700">
                      <a:solidFill>
                        <a:srgbClr val="D9D9D9"/>
                      </a:solidFill>
                    </a:lnR>
                    <a:lnT w="12700">
                      <a:solidFill>
                        <a:srgbClr val="D9D9D9"/>
                      </a:solidFill>
                    </a:lnT>
                    <a:lnB w="12700">
                      <a:solidFill>
                        <a:srgbClr val="D9D9D9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821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9D9D9"/>
                      </a:solidFill>
                    </a:lnL>
                    <a:lnR w="12700">
                      <a:solidFill>
                        <a:srgbClr val="D9D9D9"/>
                      </a:solidFill>
                    </a:lnR>
                    <a:lnT w="12700">
                      <a:solidFill>
                        <a:srgbClr val="D9D9D9"/>
                      </a:solidFill>
                    </a:lnT>
                    <a:lnB w="12700">
                      <a:solidFill>
                        <a:srgbClr val="D9D9D9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[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대표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이미지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]</a:t>
                      </a:r>
                    </a:p>
                    <a:p>
                      <a:pPr algn="l">
                        <a:defRPr sz="1400"/>
                      </a:pP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대표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이미지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2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개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선택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가능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.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이미지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오른쪽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상단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x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클릭시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삭제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.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D9D9D9"/>
                      </a:solidFill>
                    </a:lnL>
                    <a:lnR w="12700">
                      <a:solidFill>
                        <a:srgbClr val="D9D9D9"/>
                      </a:solidFill>
                    </a:lnR>
                    <a:lnT w="12700">
                      <a:solidFill>
                        <a:srgbClr val="D9D9D9"/>
                      </a:solidFill>
                    </a:lnT>
                    <a:lnB w="12700">
                      <a:solidFill>
                        <a:srgbClr val="D9D9D9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821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9D9D9"/>
                      </a:solidFill>
                    </a:lnL>
                    <a:lnR w="12700">
                      <a:solidFill>
                        <a:srgbClr val="D9D9D9"/>
                      </a:solidFill>
                    </a:lnR>
                    <a:lnT w="12700">
                      <a:solidFill>
                        <a:srgbClr val="D9D9D9"/>
                      </a:solidFill>
                    </a:lnT>
                    <a:lnB w="12700">
                      <a:solidFill>
                        <a:srgbClr val="D9D9D9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[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미리보기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이미지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]</a:t>
                      </a:r>
                    </a:p>
                    <a:p>
                      <a:pPr algn="l">
                        <a:defRPr sz="1400"/>
                      </a:pP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서브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이미지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여러개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등록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가능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.</a:t>
                      </a:r>
                    </a:p>
                    <a:p>
                      <a:pPr algn="l">
                        <a:defRPr sz="1400"/>
                      </a:pP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드래그로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이미지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순서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변경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가능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.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D9D9D9"/>
                      </a:solidFill>
                    </a:lnL>
                    <a:lnR w="12700">
                      <a:solidFill>
                        <a:srgbClr val="D9D9D9"/>
                      </a:solidFill>
                    </a:lnR>
                    <a:lnT w="12700">
                      <a:solidFill>
                        <a:srgbClr val="D9D9D9"/>
                      </a:solidFill>
                    </a:lnT>
                    <a:lnB w="12700">
                      <a:solidFill>
                        <a:srgbClr val="D9D9D9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821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5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9D9D9"/>
                      </a:solidFill>
                    </a:lnL>
                    <a:lnR w="12700">
                      <a:solidFill>
                        <a:srgbClr val="D9D9D9"/>
                      </a:solidFill>
                    </a:lnR>
                    <a:lnT w="12700">
                      <a:solidFill>
                        <a:srgbClr val="D9D9D9"/>
                      </a:solidFill>
                    </a:lnT>
                    <a:lnB w="12700">
                      <a:solidFill>
                        <a:srgbClr val="D9D9D9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[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상품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상세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설명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]</a:t>
                      </a:r>
                    </a:p>
                    <a:p>
                      <a:pPr algn="l">
                        <a:defRPr sz="1400"/>
                      </a:pP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이미지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및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텍스트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기입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가능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. </a:t>
                      </a:r>
                    </a:p>
                    <a:p>
                      <a:pPr algn="l">
                        <a:defRPr sz="1400"/>
                      </a:pP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드래그를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이용하여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이미지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순서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변경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가능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.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D9D9D9"/>
                      </a:solidFill>
                    </a:lnL>
                    <a:lnR w="12700">
                      <a:solidFill>
                        <a:srgbClr val="D9D9D9"/>
                      </a:solidFill>
                    </a:lnR>
                    <a:lnT w="12700">
                      <a:solidFill>
                        <a:srgbClr val="D9D9D9"/>
                      </a:solidFill>
                    </a:lnT>
                    <a:lnB w="12700">
                      <a:solidFill>
                        <a:srgbClr val="D9D9D9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7821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6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9D9D9"/>
                      </a:solidFill>
                    </a:lnL>
                    <a:lnR w="12700">
                      <a:solidFill>
                        <a:srgbClr val="D9D9D9"/>
                      </a:solidFill>
                    </a:lnR>
                    <a:lnT w="12700">
                      <a:solidFill>
                        <a:srgbClr val="D9D9D9"/>
                      </a:solidFill>
                    </a:lnT>
                    <a:lnB w="12700">
                      <a:solidFill>
                        <a:srgbClr val="D9D9D9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[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수정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또는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등록하기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버튼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]</a:t>
                      </a:r>
                    </a:p>
                    <a:p>
                      <a:pPr algn="l">
                        <a:defRPr sz="1400"/>
                      </a:pP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버튼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클릭시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해당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내용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저장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됨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.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D9D9D9"/>
                      </a:solidFill>
                    </a:lnL>
                    <a:lnR w="12700">
                      <a:solidFill>
                        <a:srgbClr val="D9D9D9"/>
                      </a:solidFill>
                    </a:lnR>
                    <a:lnT w="12700">
                      <a:solidFill>
                        <a:srgbClr val="D9D9D9"/>
                      </a:solidFill>
                    </a:lnT>
                    <a:lnB w="12700">
                      <a:solidFill>
                        <a:srgbClr val="D9D9D9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pSp>
        <p:nvGrpSpPr>
          <p:cNvPr id="901" name="타원 10"/>
          <p:cNvGrpSpPr/>
          <p:nvPr/>
        </p:nvGrpSpPr>
        <p:grpSpPr>
          <a:xfrm>
            <a:off x="6287493" y="2782618"/>
            <a:ext cx="362093" cy="372196"/>
            <a:chOff x="-1" y="0"/>
            <a:chExt cx="362092" cy="372194"/>
          </a:xfrm>
        </p:grpSpPr>
        <p:sp>
          <p:nvSpPr>
            <p:cNvPr id="899" name="원"/>
            <p:cNvSpPr/>
            <p:nvPr/>
          </p:nvSpPr>
          <p:spPr>
            <a:xfrm>
              <a:off x="-1" y="0"/>
              <a:ext cx="362092" cy="372194"/>
            </a:xfrm>
            <a:prstGeom prst="ellipse">
              <a:avLst/>
            </a:prstGeom>
            <a:solidFill>
              <a:srgbClr val="000000">
                <a:alpha val="6588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 dirty="0">
                <a:latin typeface="굴림" panose="020B0600000101010101" pitchFamily="50" charset="-127"/>
                <a:ea typeface="Apple SD Gothic Neo" panose="02000300000000000000" pitchFamily="2" charset="-127"/>
              </a:endParaRPr>
            </a:p>
          </p:txBody>
        </p:sp>
        <p:sp>
          <p:nvSpPr>
            <p:cNvPr id="900" name="1"/>
            <p:cNvSpPr txBox="1"/>
            <p:nvPr/>
          </p:nvSpPr>
          <p:spPr>
            <a:xfrm>
              <a:off x="98746" y="32210"/>
              <a:ext cx="164597" cy="307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</a:defRPr>
              </a:lvl1pPr>
            </a:lstStyle>
            <a:p>
              <a:r>
                <a:rPr dirty="0">
                  <a:latin typeface="굴림" panose="020B0600000101010101" pitchFamily="50" charset="-127"/>
                  <a:ea typeface="Apple SD Gothic Neo" panose="02000300000000000000" pitchFamily="2" charset="-127"/>
                </a:rPr>
                <a:t>1</a:t>
              </a:r>
            </a:p>
          </p:txBody>
        </p:sp>
      </p:grpSp>
      <p:grpSp>
        <p:nvGrpSpPr>
          <p:cNvPr id="904" name="타원 15"/>
          <p:cNvGrpSpPr/>
          <p:nvPr/>
        </p:nvGrpSpPr>
        <p:grpSpPr>
          <a:xfrm>
            <a:off x="7493557" y="3676100"/>
            <a:ext cx="362093" cy="372196"/>
            <a:chOff x="-1" y="0"/>
            <a:chExt cx="362092" cy="372194"/>
          </a:xfrm>
        </p:grpSpPr>
        <p:sp>
          <p:nvSpPr>
            <p:cNvPr id="902" name="원"/>
            <p:cNvSpPr/>
            <p:nvPr/>
          </p:nvSpPr>
          <p:spPr>
            <a:xfrm>
              <a:off x="-1" y="0"/>
              <a:ext cx="362092" cy="372194"/>
            </a:xfrm>
            <a:prstGeom prst="ellipse">
              <a:avLst/>
            </a:prstGeom>
            <a:solidFill>
              <a:srgbClr val="000000">
                <a:alpha val="6588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 dirty="0">
                <a:latin typeface="굴림" panose="020B0600000101010101" pitchFamily="50" charset="-127"/>
                <a:ea typeface="Apple SD Gothic Neo" panose="02000300000000000000" pitchFamily="2" charset="-127"/>
              </a:endParaRPr>
            </a:p>
          </p:txBody>
        </p:sp>
        <p:sp>
          <p:nvSpPr>
            <p:cNvPr id="903" name="2"/>
            <p:cNvSpPr txBox="1"/>
            <p:nvPr/>
          </p:nvSpPr>
          <p:spPr>
            <a:xfrm>
              <a:off x="98746" y="32210"/>
              <a:ext cx="164597" cy="307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</a:defRPr>
              </a:lvl1pPr>
            </a:lstStyle>
            <a:p>
              <a:r>
                <a:rPr dirty="0">
                  <a:latin typeface="굴림" panose="020B0600000101010101" pitchFamily="50" charset="-127"/>
                  <a:ea typeface="Apple SD Gothic Neo" panose="02000300000000000000" pitchFamily="2" charset="-127"/>
                </a:rPr>
                <a:t>2</a:t>
              </a:r>
            </a:p>
          </p:txBody>
        </p:sp>
      </p:grpSp>
      <p:grpSp>
        <p:nvGrpSpPr>
          <p:cNvPr id="907" name="타원 17"/>
          <p:cNvGrpSpPr/>
          <p:nvPr/>
        </p:nvGrpSpPr>
        <p:grpSpPr>
          <a:xfrm>
            <a:off x="4867501" y="5799492"/>
            <a:ext cx="362093" cy="372196"/>
            <a:chOff x="-1" y="0"/>
            <a:chExt cx="362092" cy="372194"/>
          </a:xfrm>
        </p:grpSpPr>
        <p:sp>
          <p:nvSpPr>
            <p:cNvPr id="905" name="원"/>
            <p:cNvSpPr/>
            <p:nvPr/>
          </p:nvSpPr>
          <p:spPr>
            <a:xfrm>
              <a:off x="-1" y="0"/>
              <a:ext cx="362092" cy="372194"/>
            </a:xfrm>
            <a:prstGeom prst="ellipse">
              <a:avLst/>
            </a:prstGeom>
            <a:solidFill>
              <a:srgbClr val="000000">
                <a:alpha val="6588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 dirty="0">
                <a:latin typeface="굴림" panose="020B0600000101010101" pitchFamily="50" charset="-127"/>
                <a:ea typeface="Apple SD Gothic Neo" panose="02000300000000000000" pitchFamily="2" charset="-127"/>
              </a:endParaRPr>
            </a:p>
          </p:txBody>
        </p:sp>
        <p:sp>
          <p:nvSpPr>
            <p:cNvPr id="906" name="3"/>
            <p:cNvSpPr txBox="1"/>
            <p:nvPr/>
          </p:nvSpPr>
          <p:spPr>
            <a:xfrm>
              <a:off x="98746" y="32210"/>
              <a:ext cx="164597" cy="307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</a:defRPr>
              </a:lvl1pPr>
            </a:lstStyle>
            <a:p>
              <a:r>
                <a:rPr dirty="0">
                  <a:latin typeface="굴림" panose="020B0600000101010101" pitchFamily="50" charset="-127"/>
                  <a:ea typeface="Apple SD Gothic Neo" panose="02000300000000000000" pitchFamily="2" charset="-127"/>
                </a:rPr>
                <a:t>3</a:t>
              </a:r>
            </a:p>
          </p:txBody>
        </p:sp>
      </p:grpSp>
      <p:sp>
        <p:nvSpPr>
          <p:cNvPr id="908" name="직사각형 8"/>
          <p:cNvSpPr/>
          <p:nvPr/>
        </p:nvSpPr>
        <p:spPr>
          <a:xfrm>
            <a:off x="2238208" y="5642714"/>
            <a:ext cx="1371601" cy="361558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grpSp>
        <p:nvGrpSpPr>
          <p:cNvPr id="911" name="타원 9"/>
          <p:cNvGrpSpPr/>
          <p:nvPr/>
        </p:nvGrpSpPr>
        <p:grpSpPr>
          <a:xfrm>
            <a:off x="7312510" y="7030628"/>
            <a:ext cx="362093" cy="372196"/>
            <a:chOff x="-1" y="0"/>
            <a:chExt cx="362092" cy="372194"/>
          </a:xfrm>
        </p:grpSpPr>
        <p:sp>
          <p:nvSpPr>
            <p:cNvPr id="909" name="원"/>
            <p:cNvSpPr/>
            <p:nvPr/>
          </p:nvSpPr>
          <p:spPr>
            <a:xfrm>
              <a:off x="-1" y="0"/>
              <a:ext cx="362092" cy="372194"/>
            </a:xfrm>
            <a:prstGeom prst="ellipse">
              <a:avLst/>
            </a:prstGeom>
            <a:solidFill>
              <a:srgbClr val="000000">
                <a:alpha val="6588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 dirty="0">
                <a:latin typeface="굴림" panose="020B0600000101010101" pitchFamily="50" charset="-127"/>
                <a:ea typeface="Apple SD Gothic Neo" panose="02000300000000000000" pitchFamily="2" charset="-127"/>
              </a:endParaRPr>
            </a:p>
          </p:txBody>
        </p:sp>
        <p:sp>
          <p:nvSpPr>
            <p:cNvPr id="910" name="4"/>
            <p:cNvSpPr txBox="1"/>
            <p:nvPr/>
          </p:nvSpPr>
          <p:spPr>
            <a:xfrm>
              <a:off x="98746" y="32210"/>
              <a:ext cx="164597" cy="307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</a:defRPr>
              </a:lvl1pPr>
            </a:lstStyle>
            <a:p>
              <a:r>
                <a:rPr dirty="0">
                  <a:latin typeface="굴림" panose="020B0600000101010101" pitchFamily="50" charset="-127"/>
                  <a:ea typeface="Apple SD Gothic Neo" panose="02000300000000000000" pitchFamily="2" charset="-127"/>
                </a:rPr>
                <a:t>4</a:t>
              </a:r>
            </a:p>
          </p:txBody>
        </p:sp>
      </p:grpSp>
      <p:grpSp>
        <p:nvGrpSpPr>
          <p:cNvPr id="914" name="타원 11"/>
          <p:cNvGrpSpPr/>
          <p:nvPr/>
        </p:nvGrpSpPr>
        <p:grpSpPr>
          <a:xfrm>
            <a:off x="7312512" y="8169172"/>
            <a:ext cx="362093" cy="372196"/>
            <a:chOff x="-1" y="0"/>
            <a:chExt cx="362092" cy="372194"/>
          </a:xfrm>
        </p:grpSpPr>
        <p:sp>
          <p:nvSpPr>
            <p:cNvPr id="912" name="원"/>
            <p:cNvSpPr/>
            <p:nvPr/>
          </p:nvSpPr>
          <p:spPr>
            <a:xfrm>
              <a:off x="-1" y="0"/>
              <a:ext cx="362092" cy="372194"/>
            </a:xfrm>
            <a:prstGeom prst="ellipse">
              <a:avLst/>
            </a:prstGeom>
            <a:solidFill>
              <a:srgbClr val="000000">
                <a:alpha val="6588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 dirty="0">
                <a:latin typeface="굴림" panose="020B0600000101010101" pitchFamily="50" charset="-127"/>
                <a:ea typeface="Apple SD Gothic Neo" panose="02000300000000000000" pitchFamily="2" charset="-127"/>
              </a:endParaRPr>
            </a:p>
          </p:txBody>
        </p:sp>
        <p:sp>
          <p:nvSpPr>
            <p:cNvPr id="913" name="5"/>
            <p:cNvSpPr txBox="1"/>
            <p:nvPr/>
          </p:nvSpPr>
          <p:spPr>
            <a:xfrm>
              <a:off x="98746" y="32210"/>
              <a:ext cx="164597" cy="307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</a:defRPr>
              </a:lvl1pPr>
            </a:lstStyle>
            <a:p>
              <a:r>
                <a:rPr dirty="0">
                  <a:latin typeface="굴림" panose="020B0600000101010101" pitchFamily="50" charset="-127"/>
                  <a:ea typeface="Apple SD Gothic Neo" panose="02000300000000000000" pitchFamily="2" charset="-127"/>
                </a:rPr>
                <a:t>5</a:t>
              </a:r>
            </a:p>
          </p:txBody>
        </p:sp>
      </p:grpSp>
      <p:grpSp>
        <p:nvGrpSpPr>
          <p:cNvPr id="917" name="타원 12"/>
          <p:cNvGrpSpPr/>
          <p:nvPr/>
        </p:nvGrpSpPr>
        <p:grpSpPr>
          <a:xfrm>
            <a:off x="3258004" y="9005751"/>
            <a:ext cx="362093" cy="372196"/>
            <a:chOff x="-1" y="0"/>
            <a:chExt cx="362092" cy="372194"/>
          </a:xfrm>
        </p:grpSpPr>
        <p:sp>
          <p:nvSpPr>
            <p:cNvPr id="915" name="원"/>
            <p:cNvSpPr/>
            <p:nvPr/>
          </p:nvSpPr>
          <p:spPr>
            <a:xfrm>
              <a:off x="-1" y="0"/>
              <a:ext cx="362092" cy="372194"/>
            </a:xfrm>
            <a:prstGeom prst="ellipse">
              <a:avLst/>
            </a:prstGeom>
            <a:solidFill>
              <a:srgbClr val="000000">
                <a:alpha val="6588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 dirty="0">
                <a:latin typeface="굴림" panose="020B0600000101010101" pitchFamily="50" charset="-127"/>
                <a:ea typeface="Apple SD Gothic Neo" panose="02000300000000000000" pitchFamily="2" charset="-127"/>
              </a:endParaRPr>
            </a:p>
          </p:txBody>
        </p:sp>
        <p:sp>
          <p:nvSpPr>
            <p:cNvPr id="916" name="6"/>
            <p:cNvSpPr txBox="1"/>
            <p:nvPr/>
          </p:nvSpPr>
          <p:spPr>
            <a:xfrm>
              <a:off x="98746" y="32210"/>
              <a:ext cx="164597" cy="307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</a:defRPr>
              </a:lvl1pPr>
            </a:lstStyle>
            <a:p>
              <a:r>
                <a:rPr dirty="0">
                  <a:latin typeface="굴림" panose="020B0600000101010101" pitchFamily="50" charset="-127"/>
                  <a:ea typeface="Apple SD Gothic Neo" panose="02000300000000000000" pitchFamily="2" charset="-127"/>
                </a:rPr>
                <a:t>6</a:t>
              </a:r>
            </a:p>
          </p:txBody>
        </p:sp>
      </p:grpSp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" name="그림 4" descr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6054" y="2280652"/>
            <a:ext cx="7772401" cy="4293326"/>
          </a:xfrm>
          <a:prstGeom prst="rect">
            <a:avLst/>
          </a:prstGeom>
          <a:ln w="12700">
            <a:miter lim="400000"/>
          </a:ln>
          <a:effectLst>
            <a:outerShdw blurRad="304800" dist="38100" dir="2700000" rotWithShape="0">
              <a:srgbClr val="000000">
                <a:alpha val="40000"/>
              </a:srgbClr>
            </a:outerShdw>
          </a:effectLst>
        </p:spPr>
      </p:pic>
      <p:sp>
        <p:nvSpPr>
          <p:cNvPr id="922" name="Freeform 2"/>
          <p:cNvSpPr/>
          <p:nvPr/>
        </p:nvSpPr>
        <p:spPr>
          <a:xfrm>
            <a:off x="0" y="-180827"/>
            <a:ext cx="18288000" cy="1919802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923" name="TextBox 3"/>
          <p:cNvSpPr txBox="1"/>
          <p:nvPr/>
        </p:nvSpPr>
        <p:spPr>
          <a:xfrm>
            <a:off x="13454346" y="587864"/>
            <a:ext cx="3881155" cy="3563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r">
              <a:lnSpc>
                <a:spcPts val="3000"/>
              </a:lnSpc>
              <a:defRPr sz="2200">
                <a:solidFill>
                  <a:srgbClr val="FFFFFF"/>
                </a:solidFill>
                <a:latin typeface="Nanum Square"/>
                <a:ea typeface="Nanum Square"/>
                <a:cs typeface="Nanum Square"/>
                <a:sym typeface="Nanum Square"/>
              </a:defRPr>
            </a:lvl1pPr>
          </a:lstStyle>
          <a:p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프로젝트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설계</a:t>
            </a:r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924" name="TextBox 4"/>
          <p:cNvSpPr txBox="1"/>
          <p:nvPr/>
        </p:nvSpPr>
        <p:spPr>
          <a:xfrm>
            <a:off x="952499" y="360851"/>
            <a:ext cx="11549348" cy="6873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ts val="5800"/>
              </a:lnSpc>
              <a:defRPr sz="4200" spc="-58">
                <a:solidFill>
                  <a:srgbClr val="FFFFFF"/>
                </a:solidFill>
                <a:latin typeface="Nanum Square"/>
                <a:ea typeface="Nanum Square"/>
                <a:cs typeface="Nanum Square"/>
                <a:sym typeface="Nanum Square"/>
              </a:defRPr>
            </a:pP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화면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설계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–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판매내역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관리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페이지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(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판매자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only)</a:t>
            </a:r>
          </a:p>
        </p:txBody>
      </p:sp>
      <p:graphicFrame>
        <p:nvGraphicFramePr>
          <p:cNvPr id="925" name="표 24"/>
          <p:cNvGraphicFramePr/>
          <p:nvPr>
            <p:extLst>
              <p:ext uri="{D42A27DB-BD31-4B8C-83A1-F6EECF244321}">
                <p14:modId xmlns:p14="http://schemas.microsoft.com/office/powerpoint/2010/main" val="4220492839"/>
              </p:ext>
            </p:extLst>
          </p:nvPr>
        </p:nvGraphicFramePr>
        <p:xfrm>
          <a:off x="9291828" y="4305300"/>
          <a:ext cx="7929372" cy="3435116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8329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964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8556">
                <a:tc>
                  <a:txBody>
                    <a:bodyPr/>
                    <a:lstStyle/>
                    <a:p>
                      <a:pPr algn="ctr">
                        <a:defRPr sz="1400"/>
                      </a:pP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번호</a:t>
                      </a:r>
                      <a:endParaRPr sz="1600" b="0" i="0" dirty="0">
                        <a:latin typeface="굴림" panose="020B0600000101010101" pitchFamily="50" charset="-127"/>
                        <a:ea typeface="Apple SD Gothic Neo" panose="02000300000000000000" pitchFamily="2" charset="-127"/>
                        <a:cs typeface="+mj-cs"/>
                        <a:sym typeface="Helvetica"/>
                      </a:endParaRPr>
                    </a:p>
                  </a:txBody>
                  <a:tcPr marL="45720" marR="45720" anchor="ctr" horzOverflow="overflow">
                    <a:lnL w="12700">
                      <a:solidFill>
                        <a:srgbClr val="D9D9D9"/>
                      </a:solidFill>
                    </a:lnL>
                    <a:lnR w="12700">
                      <a:solidFill>
                        <a:srgbClr val="D9D9D9"/>
                      </a:solidFill>
                    </a:lnR>
                    <a:lnT w="12700">
                      <a:solidFill>
                        <a:srgbClr val="D9D9D9"/>
                      </a:solidFill>
                    </a:lnT>
                    <a:lnB w="12700">
                      <a:solidFill>
                        <a:srgbClr val="D9D9D9"/>
                      </a:solidFill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/>
                      </a:pP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기능</a:t>
                      </a:r>
                      <a:endParaRPr sz="1600" b="0" i="0" dirty="0">
                        <a:latin typeface="굴림" panose="020B0600000101010101" pitchFamily="50" charset="-127"/>
                        <a:ea typeface="Apple SD Gothic Neo" panose="02000300000000000000" pitchFamily="2" charset="-127"/>
                        <a:cs typeface="+mj-cs"/>
                        <a:sym typeface="Helvetica"/>
                      </a:endParaRPr>
                    </a:p>
                  </a:txBody>
                  <a:tcPr marL="45720" marR="45720" anchor="ctr" horzOverflow="overflow">
                    <a:lnL w="12700">
                      <a:solidFill>
                        <a:srgbClr val="D9D9D9"/>
                      </a:solidFill>
                    </a:lnL>
                    <a:lnR w="12700">
                      <a:solidFill>
                        <a:srgbClr val="D9D9D9"/>
                      </a:solidFill>
                    </a:lnR>
                    <a:lnT w="12700">
                      <a:solidFill>
                        <a:srgbClr val="D9D9D9"/>
                      </a:solidFill>
                    </a:lnT>
                    <a:lnB w="12700">
                      <a:solidFill>
                        <a:srgbClr val="D9D9D9"/>
                      </a:solidFill>
                    </a:lnB>
                    <a:solidFill>
                      <a:schemeClr val="accent5">
                        <a:alpha val="69804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821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9D9D9"/>
                      </a:solidFill>
                    </a:lnL>
                    <a:lnR w="12700">
                      <a:solidFill>
                        <a:srgbClr val="D9D9D9"/>
                      </a:solidFill>
                    </a:lnR>
                    <a:lnT w="12700">
                      <a:solidFill>
                        <a:srgbClr val="D9D9D9"/>
                      </a:solidFill>
                    </a:lnT>
                    <a:lnB w="12700">
                      <a:solidFill>
                        <a:srgbClr val="D9D9D9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[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배송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상태별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필터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&amp;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결과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내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재검색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]</a:t>
                      </a:r>
                    </a:p>
                    <a:p>
                      <a:pPr algn="l">
                        <a:defRPr sz="1400"/>
                      </a:pP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배송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상태에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따라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조회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가능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.</a:t>
                      </a:r>
                    </a:p>
                    <a:p>
                      <a:pPr algn="l">
                        <a:defRPr sz="1400"/>
                      </a:pP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상품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관련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정보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(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상품명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,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상품아이디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등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)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과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주문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관련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정보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(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주소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,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주문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아이디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등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)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기반으로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검색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가능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.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D9D9D9"/>
                      </a:solidFill>
                    </a:lnL>
                    <a:lnR w="12700">
                      <a:solidFill>
                        <a:srgbClr val="D9D9D9"/>
                      </a:solidFill>
                    </a:lnR>
                    <a:lnT w="12700">
                      <a:solidFill>
                        <a:srgbClr val="D9D9D9"/>
                      </a:solidFill>
                    </a:lnT>
                    <a:lnB w="12700">
                      <a:solidFill>
                        <a:srgbClr val="D9D9D9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821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9D9D9"/>
                      </a:solidFill>
                    </a:lnL>
                    <a:lnR w="12700">
                      <a:solidFill>
                        <a:srgbClr val="D9D9D9"/>
                      </a:solidFill>
                    </a:lnR>
                    <a:lnT w="12700">
                      <a:solidFill>
                        <a:srgbClr val="D9D9D9"/>
                      </a:solidFill>
                    </a:lnT>
                    <a:lnB w="12700">
                      <a:solidFill>
                        <a:srgbClr val="D9D9D9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[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주문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정보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행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]</a:t>
                      </a:r>
                    </a:p>
                    <a:p>
                      <a:pPr algn="l">
                        <a:defRPr sz="1400"/>
                      </a:pP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해당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판매자가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판매하는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상품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주문이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들어오면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관련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정보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확인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가능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.</a:t>
                      </a:r>
                    </a:p>
                    <a:p>
                      <a:pPr algn="l">
                        <a:defRPr sz="1400"/>
                      </a:pP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주문상세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아이디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클릭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시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배송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상세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정보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확인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가능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.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D9D9D9"/>
                      </a:solidFill>
                    </a:lnL>
                    <a:lnR w="12700">
                      <a:solidFill>
                        <a:srgbClr val="D9D9D9"/>
                      </a:solidFill>
                    </a:lnR>
                    <a:lnT w="12700">
                      <a:solidFill>
                        <a:srgbClr val="D9D9D9"/>
                      </a:solidFill>
                    </a:lnT>
                    <a:lnB w="12700">
                      <a:solidFill>
                        <a:srgbClr val="D9D9D9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821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9D9D9"/>
                      </a:solidFill>
                    </a:lnL>
                    <a:lnR w="12700">
                      <a:solidFill>
                        <a:srgbClr val="D9D9D9"/>
                      </a:solidFill>
                    </a:lnR>
                    <a:lnT w="12700">
                      <a:solidFill>
                        <a:srgbClr val="D9D9D9"/>
                      </a:solidFill>
                    </a:lnT>
                    <a:lnB w="12700">
                      <a:solidFill>
                        <a:srgbClr val="D9D9D9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[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배송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상태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변경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]</a:t>
                      </a:r>
                    </a:p>
                    <a:p>
                      <a:pPr algn="l">
                        <a:defRPr sz="1400"/>
                      </a:pP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판매자가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상품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배송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시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배송중으로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변경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가능하며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택배사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또는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본인이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배송완료시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배송완료로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변경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가능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. </a:t>
                      </a:r>
                    </a:p>
                    <a:p>
                      <a:pPr algn="l">
                        <a:defRPr sz="1400"/>
                      </a:pP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취소로도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변경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가능하나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,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취소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사유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입력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후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취소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가능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. 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D9D9D9"/>
                      </a:solidFill>
                    </a:lnL>
                    <a:lnR w="12700">
                      <a:solidFill>
                        <a:srgbClr val="D9D9D9"/>
                      </a:solidFill>
                    </a:lnR>
                    <a:lnT w="12700">
                      <a:solidFill>
                        <a:srgbClr val="D9D9D9"/>
                      </a:solidFill>
                    </a:lnT>
                    <a:lnB w="12700">
                      <a:solidFill>
                        <a:srgbClr val="D9D9D9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928" name="타원 10"/>
          <p:cNvGrpSpPr/>
          <p:nvPr/>
        </p:nvGrpSpPr>
        <p:grpSpPr>
          <a:xfrm>
            <a:off x="7529296" y="3348873"/>
            <a:ext cx="362093" cy="372196"/>
            <a:chOff x="-1" y="0"/>
            <a:chExt cx="362092" cy="372194"/>
          </a:xfrm>
        </p:grpSpPr>
        <p:sp>
          <p:nvSpPr>
            <p:cNvPr id="926" name="원"/>
            <p:cNvSpPr/>
            <p:nvPr/>
          </p:nvSpPr>
          <p:spPr>
            <a:xfrm>
              <a:off x="-1" y="0"/>
              <a:ext cx="362092" cy="372194"/>
            </a:xfrm>
            <a:prstGeom prst="ellipse">
              <a:avLst/>
            </a:prstGeom>
            <a:solidFill>
              <a:srgbClr val="000000">
                <a:alpha val="6588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 dirty="0">
                <a:latin typeface="굴림" panose="020B0600000101010101" pitchFamily="50" charset="-127"/>
                <a:ea typeface="Apple SD Gothic Neo" panose="02000300000000000000" pitchFamily="2" charset="-127"/>
              </a:endParaRPr>
            </a:p>
          </p:txBody>
        </p:sp>
        <p:sp>
          <p:nvSpPr>
            <p:cNvPr id="927" name="1"/>
            <p:cNvSpPr txBox="1"/>
            <p:nvPr/>
          </p:nvSpPr>
          <p:spPr>
            <a:xfrm>
              <a:off x="98746" y="32210"/>
              <a:ext cx="164597" cy="307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</a:defRPr>
              </a:lvl1pPr>
            </a:lstStyle>
            <a:p>
              <a:r>
                <a:rPr dirty="0">
                  <a:latin typeface="굴림" panose="020B0600000101010101" pitchFamily="50" charset="-127"/>
                  <a:ea typeface="Apple SD Gothic Neo" panose="02000300000000000000" pitchFamily="2" charset="-127"/>
                </a:rPr>
                <a:t>1</a:t>
              </a:r>
            </a:p>
          </p:txBody>
        </p:sp>
      </p:grpSp>
      <p:grpSp>
        <p:nvGrpSpPr>
          <p:cNvPr id="931" name="타원 15"/>
          <p:cNvGrpSpPr/>
          <p:nvPr/>
        </p:nvGrpSpPr>
        <p:grpSpPr>
          <a:xfrm>
            <a:off x="3385853" y="4427313"/>
            <a:ext cx="362093" cy="372196"/>
            <a:chOff x="-1" y="0"/>
            <a:chExt cx="362092" cy="372194"/>
          </a:xfrm>
        </p:grpSpPr>
        <p:sp>
          <p:nvSpPr>
            <p:cNvPr id="929" name="원"/>
            <p:cNvSpPr/>
            <p:nvPr/>
          </p:nvSpPr>
          <p:spPr>
            <a:xfrm>
              <a:off x="-1" y="0"/>
              <a:ext cx="362092" cy="372194"/>
            </a:xfrm>
            <a:prstGeom prst="ellipse">
              <a:avLst/>
            </a:prstGeom>
            <a:solidFill>
              <a:srgbClr val="000000">
                <a:alpha val="6588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 dirty="0">
                <a:latin typeface="굴림" panose="020B0600000101010101" pitchFamily="50" charset="-127"/>
                <a:ea typeface="Apple SD Gothic Neo" panose="02000300000000000000" pitchFamily="2" charset="-127"/>
              </a:endParaRPr>
            </a:p>
          </p:txBody>
        </p:sp>
        <p:sp>
          <p:nvSpPr>
            <p:cNvPr id="930" name="2"/>
            <p:cNvSpPr txBox="1"/>
            <p:nvPr/>
          </p:nvSpPr>
          <p:spPr>
            <a:xfrm>
              <a:off x="98746" y="32210"/>
              <a:ext cx="164597" cy="307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</a:defRPr>
              </a:lvl1pPr>
            </a:lstStyle>
            <a:p>
              <a:r>
                <a:rPr dirty="0">
                  <a:latin typeface="굴림" panose="020B0600000101010101" pitchFamily="50" charset="-127"/>
                  <a:ea typeface="Apple SD Gothic Neo" panose="02000300000000000000" pitchFamily="2" charset="-127"/>
                </a:rPr>
                <a:t>2</a:t>
              </a:r>
            </a:p>
          </p:txBody>
        </p:sp>
      </p:grpSp>
      <p:grpSp>
        <p:nvGrpSpPr>
          <p:cNvPr id="934" name="타원 17"/>
          <p:cNvGrpSpPr/>
          <p:nvPr/>
        </p:nvGrpSpPr>
        <p:grpSpPr>
          <a:xfrm>
            <a:off x="7656158" y="4417095"/>
            <a:ext cx="362093" cy="372196"/>
            <a:chOff x="-1" y="0"/>
            <a:chExt cx="362092" cy="372194"/>
          </a:xfrm>
        </p:grpSpPr>
        <p:sp>
          <p:nvSpPr>
            <p:cNvPr id="932" name="원"/>
            <p:cNvSpPr/>
            <p:nvPr/>
          </p:nvSpPr>
          <p:spPr>
            <a:xfrm>
              <a:off x="-1" y="0"/>
              <a:ext cx="362092" cy="372194"/>
            </a:xfrm>
            <a:prstGeom prst="ellipse">
              <a:avLst/>
            </a:prstGeom>
            <a:solidFill>
              <a:srgbClr val="000000">
                <a:alpha val="6588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 dirty="0">
                <a:latin typeface="굴림" panose="020B0600000101010101" pitchFamily="50" charset="-127"/>
                <a:ea typeface="Apple SD Gothic Neo" panose="02000300000000000000" pitchFamily="2" charset="-127"/>
              </a:endParaRPr>
            </a:p>
          </p:txBody>
        </p:sp>
        <p:sp>
          <p:nvSpPr>
            <p:cNvPr id="933" name="3"/>
            <p:cNvSpPr txBox="1"/>
            <p:nvPr/>
          </p:nvSpPr>
          <p:spPr>
            <a:xfrm>
              <a:off x="98746" y="32210"/>
              <a:ext cx="164597" cy="307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</a:defRPr>
              </a:lvl1pPr>
            </a:lstStyle>
            <a:p>
              <a:r>
                <a:rPr dirty="0">
                  <a:latin typeface="굴림" panose="020B0600000101010101" pitchFamily="50" charset="-127"/>
                  <a:ea typeface="Apple SD Gothic Neo" panose="02000300000000000000" pitchFamily="2" charset="-127"/>
                </a:rPr>
                <a:t>3</a:t>
              </a:r>
            </a:p>
          </p:txBody>
        </p:sp>
      </p:grpSp>
      <p:pic>
        <p:nvPicPr>
          <p:cNvPr id="935" name="그림 5" descr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6054" y="6974330"/>
            <a:ext cx="6324601" cy="2133601"/>
          </a:xfrm>
          <a:prstGeom prst="rect">
            <a:avLst/>
          </a:prstGeom>
          <a:ln w="12700">
            <a:miter lim="400000"/>
          </a:ln>
          <a:effectLst>
            <a:outerShdw blurRad="393700" dist="38100" dir="2700000" rotWithShape="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9" name="그림 11" descr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" y="2601299"/>
            <a:ext cx="6532643" cy="3596842"/>
          </a:xfrm>
          <a:prstGeom prst="rect">
            <a:avLst/>
          </a:prstGeom>
          <a:ln w="12700">
            <a:miter lim="400000"/>
          </a:ln>
          <a:effectLst>
            <a:outerShdw blurRad="279400" dist="38100" dir="2700000" rotWithShape="0">
              <a:srgbClr val="000000">
                <a:alpha val="40000"/>
              </a:srgbClr>
            </a:outerShdw>
          </a:effectLst>
        </p:spPr>
      </p:pic>
      <p:pic>
        <p:nvPicPr>
          <p:cNvPr id="940" name="그림 6" descr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7716" y="1962877"/>
            <a:ext cx="7772401" cy="495028"/>
          </a:xfrm>
          <a:prstGeom prst="rect">
            <a:avLst/>
          </a:prstGeom>
          <a:ln w="12700">
            <a:miter lim="400000"/>
          </a:ln>
          <a:effectLst>
            <a:outerShdw blurRad="228600" dist="38100" dir="2700000" rotWithShape="0">
              <a:srgbClr val="000000">
                <a:alpha val="40000"/>
              </a:srgbClr>
            </a:outerShdw>
          </a:effectLst>
        </p:spPr>
      </p:pic>
      <p:pic>
        <p:nvPicPr>
          <p:cNvPr id="941" name="그림 5" descr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7716" y="6423457"/>
            <a:ext cx="6539715" cy="3596843"/>
          </a:xfrm>
          <a:prstGeom prst="rect">
            <a:avLst/>
          </a:prstGeom>
          <a:ln w="12700">
            <a:miter lim="400000"/>
          </a:ln>
          <a:effectLst>
            <a:outerShdw blurRad="368300" dist="38100" dir="2700000" rotWithShape="0">
              <a:srgbClr val="000000">
                <a:alpha val="40000"/>
              </a:srgbClr>
            </a:outerShdw>
          </a:effectLst>
        </p:spPr>
      </p:pic>
      <p:sp>
        <p:nvSpPr>
          <p:cNvPr id="942" name="Freeform 2"/>
          <p:cNvSpPr/>
          <p:nvPr/>
        </p:nvSpPr>
        <p:spPr>
          <a:xfrm>
            <a:off x="0" y="-180827"/>
            <a:ext cx="18288000" cy="1919802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943" name="TextBox 3"/>
          <p:cNvSpPr txBox="1"/>
          <p:nvPr/>
        </p:nvSpPr>
        <p:spPr>
          <a:xfrm>
            <a:off x="13454346" y="587864"/>
            <a:ext cx="3881155" cy="3563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r">
              <a:lnSpc>
                <a:spcPts val="3000"/>
              </a:lnSpc>
              <a:defRPr sz="2200">
                <a:solidFill>
                  <a:srgbClr val="FFFFFF"/>
                </a:solidFill>
                <a:latin typeface="Nanum Square"/>
                <a:ea typeface="Nanum Square"/>
                <a:cs typeface="Nanum Square"/>
                <a:sym typeface="Nanum Square"/>
              </a:defRPr>
            </a:lvl1pPr>
          </a:lstStyle>
          <a:p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프로젝트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설계</a:t>
            </a:r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944" name="TextBox 4"/>
          <p:cNvSpPr txBox="1"/>
          <p:nvPr/>
        </p:nvSpPr>
        <p:spPr>
          <a:xfrm>
            <a:off x="952499" y="360851"/>
            <a:ext cx="11549348" cy="6873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ts val="5800"/>
              </a:lnSpc>
              <a:defRPr sz="4200" spc="-58">
                <a:solidFill>
                  <a:srgbClr val="FFFFFF"/>
                </a:solidFill>
                <a:latin typeface="Nanum Square"/>
                <a:ea typeface="Nanum Square"/>
                <a:cs typeface="Nanum Square"/>
                <a:sym typeface="Nanum Square"/>
              </a:defRPr>
            </a:pP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화면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설계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–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회원관리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페이지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(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관리자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only)</a:t>
            </a:r>
          </a:p>
        </p:txBody>
      </p:sp>
      <p:graphicFrame>
        <p:nvGraphicFramePr>
          <p:cNvPr id="945" name="표 24"/>
          <p:cNvGraphicFramePr/>
          <p:nvPr>
            <p:extLst>
              <p:ext uri="{D42A27DB-BD31-4B8C-83A1-F6EECF244321}">
                <p14:modId xmlns:p14="http://schemas.microsoft.com/office/powerpoint/2010/main" val="1933277738"/>
              </p:ext>
            </p:extLst>
          </p:nvPr>
        </p:nvGraphicFramePr>
        <p:xfrm>
          <a:off x="9063228" y="3374888"/>
          <a:ext cx="7929372" cy="5903996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8329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964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8556">
                <a:tc>
                  <a:txBody>
                    <a:bodyPr/>
                    <a:lstStyle/>
                    <a:p>
                      <a:pPr algn="ctr">
                        <a:defRPr sz="1400"/>
                      </a:pP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번호</a:t>
                      </a:r>
                      <a:endParaRPr sz="1600" b="0" i="0" dirty="0">
                        <a:latin typeface="굴림" panose="020B0600000101010101" pitchFamily="50" charset="-127"/>
                        <a:ea typeface="Apple SD Gothic Neo" panose="02000300000000000000" pitchFamily="2" charset="-127"/>
                        <a:cs typeface="+mj-cs"/>
                        <a:sym typeface="Helvetica"/>
                      </a:endParaRPr>
                    </a:p>
                  </a:txBody>
                  <a:tcPr marL="45720" marR="45720" anchor="ctr" horzOverflow="overflow">
                    <a:lnL w="12700">
                      <a:solidFill>
                        <a:srgbClr val="D9D9D9"/>
                      </a:solidFill>
                    </a:lnL>
                    <a:lnR w="12700">
                      <a:solidFill>
                        <a:srgbClr val="D9D9D9"/>
                      </a:solidFill>
                    </a:lnR>
                    <a:lnT w="12700">
                      <a:solidFill>
                        <a:srgbClr val="D9D9D9"/>
                      </a:solidFill>
                    </a:lnT>
                    <a:lnB w="12700">
                      <a:solidFill>
                        <a:srgbClr val="D9D9D9"/>
                      </a:solidFill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/>
                      </a:pP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기능</a:t>
                      </a:r>
                      <a:endParaRPr sz="1600" b="0" i="0" dirty="0">
                        <a:latin typeface="굴림" panose="020B0600000101010101" pitchFamily="50" charset="-127"/>
                        <a:ea typeface="Apple SD Gothic Neo" panose="02000300000000000000" pitchFamily="2" charset="-127"/>
                        <a:cs typeface="+mj-cs"/>
                        <a:sym typeface="Helvetica"/>
                      </a:endParaRPr>
                    </a:p>
                  </a:txBody>
                  <a:tcPr marL="45720" marR="45720" anchor="ctr" horzOverflow="overflow">
                    <a:lnL w="12700">
                      <a:solidFill>
                        <a:srgbClr val="D9D9D9"/>
                      </a:solidFill>
                    </a:lnL>
                    <a:lnR w="12700">
                      <a:solidFill>
                        <a:srgbClr val="D9D9D9"/>
                      </a:solidFill>
                    </a:lnR>
                    <a:lnT w="12700">
                      <a:solidFill>
                        <a:srgbClr val="D9D9D9"/>
                      </a:solidFill>
                    </a:lnT>
                    <a:lnB w="12700">
                      <a:solidFill>
                        <a:srgbClr val="D9D9D9"/>
                      </a:solidFill>
                    </a:lnB>
                    <a:solidFill>
                      <a:schemeClr val="accent5">
                        <a:alpha val="69804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821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9D9D9"/>
                      </a:solidFill>
                    </a:lnL>
                    <a:lnR w="12700">
                      <a:solidFill>
                        <a:srgbClr val="D9D9D9"/>
                      </a:solidFill>
                    </a:lnR>
                    <a:lnT w="12700">
                      <a:solidFill>
                        <a:srgbClr val="D9D9D9"/>
                      </a:solidFill>
                    </a:lnT>
                    <a:lnB w="12700">
                      <a:solidFill>
                        <a:srgbClr val="D9D9D9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[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관리자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로그인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시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헤더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]</a:t>
                      </a:r>
                    </a:p>
                    <a:p>
                      <a:pPr algn="l">
                        <a:defRPr sz="1400"/>
                      </a:pP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톱니바퀴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아이콘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클릭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시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관리자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페이지로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이동</a:t>
                      </a:r>
                      <a:endParaRPr sz="1600" b="0" i="0" dirty="0">
                        <a:latin typeface="굴림" panose="020B0600000101010101" pitchFamily="50" charset="-127"/>
                        <a:ea typeface="Apple SD Gothic Neo" panose="02000300000000000000" pitchFamily="2" charset="-127"/>
                        <a:cs typeface="+mj-cs"/>
                        <a:sym typeface="Helvetica"/>
                      </a:endParaRPr>
                    </a:p>
                  </a:txBody>
                  <a:tcPr marL="45720" marR="45720" horzOverflow="overflow">
                    <a:lnL w="12700">
                      <a:solidFill>
                        <a:srgbClr val="D9D9D9"/>
                      </a:solidFill>
                    </a:lnL>
                    <a:lnR w="12700">
                      <a:solidFill>
                        <a:srgbClr val="D9D9D9"/>
                      </a:solidFill>
                    </a:lnR>
                    <a:lnT w="12700">
                      <a:solidFill>
                        <a:srgbClr val="D9D9D9"/>
                      </a:solidFill>
                    </a:lnT>
                    <a:lnB w="12700">
                      <a:solidFill>
                        <a:srgbClr val="D9D9D9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821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9D9D9"/>
                      </a:solidFill>
                    </a:lnL>
                    <a:lnR w="12700">
                      <a:solidFill>
                        <a:srgbClr val="D9D9D9"/>
                      </a:solidFill>
                    </a:lnR>
                    <a:lnT w="12700">
                      <a:solidFill>
                        <a:srgbClr val="D9D9D9"/>
                      </a:solidFill>
                    </a:lnT>
                    <a:lnB w="12700">
                      <a:solidFill>
                        <a:srgbClr val="D9D9D9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[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관리자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페이지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헤더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]</a:t>
                      </a:r>
                    </a:p>
                    <a:p>
                      <a:pPr algn="l">
                        <a:defRPr sz="1400"/>
                      </a:pP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관리자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관련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페이지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nav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바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. </a:t>
                      </a:r>
                    </a:p>
                    <a:p>
                      <a:pPr algn="l">
                        <a:defRPr sz="1400"/>
                      </a:pP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나가기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또는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‘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우리샵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’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클릭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시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메인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페이지로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이동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.</a:t>
                      </a:r>
                    </a:p>
                    <a:p>
                      <a:pPr algn="l">
                        <a:defRPr sz="1400"/>
                      </a:pP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관리자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페이지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기본화면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-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회원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관리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페이지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.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D9D9D9"/>
                      </a:solidFill>
                    </a:lnL>
                    <a:lnR w="12700">
                      <a:solidFill>
                        <a:srgbClr val="D9D9D9"/>
                      </a:solidFill>
                    </a:lnR>
                    <a:lnT w="12700">
                      <a:solidFill>
                        <a:srgbClr val="D9D9D9"/>
                      </a:solidFill>
                    </a:lnT>
                    <a:lnB w="12700">
                      <a:solidFill>
                        <a:srgbClr val="D9D9D9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368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9D9D9"/>
                      </a:solidFill>
                    </a:lnL>
                    <a:lnR w="12700">
                      <a:solidFill>
                        <a:srgbClr val="D9D9D9"/>
                      </a:solidFill>
                    </a:lnR>
                    <a:lnT w="12700">
                      <a:solidFill>
                        <a:srgbClr val="D9D9D9"/>
                      </a:solidFill>
                    </a:lnT>
                    <a:lnB w="12700">
                      <a:solidFill>
                        <a:srgbClr val="D9D9D9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[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회원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관련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필터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및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결과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내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재검색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]</a:t>
                      </a:r>
                    </a:p>
                    <a:p>
                      <a:pPr algn="l">
                        <a:defRPr sz="1400"/>
                      </a:pP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사용자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유형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및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회원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계정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상태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관련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카테고리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필터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사용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가능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.</a:t>
                      </a:r>
                    </a:p>
                    <a:p>
                      <a:pPr algn="l">
                        <a:defRPr sz="1400"/>
                      </a:pP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Select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box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에서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아이디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,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닉네임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, UID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등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관련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정보를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선택해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해당하는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상품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검색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가능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.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D9D9D9"/>
                      </a:solidFill>
                    </a:lnL>
                    <a:lnR w="12700">
                      <a:solidFill>
                        <a:srgbClr val="D9D9D9"/>
                      </a:solidFill>
                    </a:lnR>
                    <a:lnT w="12700">
                      <a:solidFill>
                        <a:srgbClr val="D9D9D9"/>
                      </a:solidFill>
                    </a:lnT>
                    <a:lnB w="12700">
                      <a:solidFill>
                        <a:srgbClr val="D9D9D9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821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9D9D9"/>
                      </a:solidFill>
                    </a:lnL>
                    <a:lnR w="12700">
                      <a:solidFill>
                        <a:srgbClr val="D9D9D9"/>
                      </a:solidFill>
                    </a:lnR>
                    <a:lnT w="12700">
                      <a:solidFill>
                        <a:srgbClr val="D9D9D9"/>
                      </a:solidFill>
                    </a:lnT>
                    <a:lnB w="12700">
                      <a:solidFill>
                        <a:srgbClr val="D9D9D9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[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회원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리스트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]</a:t>
                      </a:r>
                    </a:p>
                    <a:p>
                      <a:pPr algn="l">
                        <a:defRPr sz="1400"/>
                      </a:pP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주요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회원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정보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테이블에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나열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. </a:t>
                      </a:r>
                    </a:p>
                    <a:p>
                      <a:pPr algn="l">
                        <a:defRPr sz="1400"/>
                      </a:pP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행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클릭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시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관련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사용자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상제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정보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모달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오픈</a:t>
                      </a:r>
                      <a:endParaRPr sz="1600" b="0" i="0" dirty="0">
                        <a:latin typeface="굴림" panose="020B0600000101010101" pitchFamily="50" charset="-127"/>
                        <a:ea typeface="Apple SD Gothic Neo" panose="02000300000000000000" pitchFamily="2" charset="-127"/>
                        <a:cs typeface="+mj-cs"/>
                        <a:sym typeface="Helvetica"/>
                      </a:endParaRPr>
                    </a:p>
                  </a:txBody>
                  <a:tcPr marL="45720" marR="45720" horzOverflow="overflow">
                    <a:lnL w="12700">
                      <a:solidFill>
                        <a:srgbClr val="D9D9D9"/>
                      </a:solidFill>
                    </a:lnL>
                    <a:lnR w="12700">
                      <a:solidFill>
                        <a:srgbClr val="D9D9D9"/>
                      </a:solidFill>
                    </a:lnR>
                    <a:lnT w="12700">
                      <a:solidFill>
                        <a:srgbClr val="D9D9D9"/>
                      </a:solidFill>
                    </a:lnT>
                    <a:lnB w="12700">
                      <a:solidFill>
                        <a:srgbClr val="D9D9D9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821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5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9D9D9"/>
                      </a:solidFill>
                    </a:lnL>
                    <a:lnR w="12700">
                      <a:solidFill>
                        <a:srgbClr val="D9D9D9"/>
                      </a:solidFill>
                    </a:lnR>
                    <a:lnT w="12700">
                      <a:solidFill>
                        <a:srgbClr val="D9D9D9"/>
                      </a:solidFill>
                    </a:lnT>
                    <a:lnB w="12700">
                      <a:solidFill>
                        <a:srgbClr val="D9D9D9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[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사용자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상세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정보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모달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]</a:t>
                      </a:r>
                    </a:p>
                    <a:p>
                      <a:pPr algn="l">
                        <a:defRPr sz="1400"/>
                      </a:pP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사용자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상세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정보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조회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가능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.</a:t>
                      </a:r>
                    </a:p>
                    <a:p>
                      <a:pPr algn="l">
                        <a:defRPr sz="1400"/>
                      </a:pP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관리자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권한으로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아이디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및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비밀번호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변경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가능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(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사용자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요청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시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).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D9D9D9"/>
                      </a:solidFill>
                    </a:lnL>
                    <a:lnR w="12700">
                      <a:solidFill>
                        <a:srgbClr val="D9D9D9"/>
                      </a:solidFill>
                    </a:lnR>
                    <a:lnT w="12700">
                      <a:solidFill>
                        <a:srgbClr val="D9D9D9"/>
                      </a:solidFill>
                    </a:lnT>
                    <a:lnB w="12700">
                      <a:solidFill>
                        <a:srgbClr val="D9D9D9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7821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6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9D9D9"/>
                      </a:solidFill>
                    </a:lnL>
                    <a:lnR w="12700">
                      <a:solidFill>
                        <a:srgbClr val="D9D9D9"/>
                      </a:solidFill>
                    </a:lnR>
                    <a:lnT w="12700">
                      <a:solidFill>
                        <a:srgbClr val="D9D9D9"/>
                      </a:solidFill>
                    </a:lnT>
                    <a:lnB w="12700">
                      <a:solidFill>
                        <a:srgbClr val="D9D9D9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[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추방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기능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]</a:t>
                      </a:r>
                    </a:p>
                    <a:p>
                      <a:pPr algn="l">
                        <a:defRPr sz="1400"/>
                      </a:pP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관리자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권한으로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강제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탈퇴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가능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–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자동으로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탈퇴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상태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“FORCED BY ADMIN”</a:t>
                      </a:r>
                    </a:p>
                    <a:p>
                      <a:pPr algn="l">
                        <a:defRPr sz="1400"/>
                      </a:pP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비활성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클릭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시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탈퇴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사유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입력란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기입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가능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. 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D9D9D9"/>
                      </a:solidFill>
                    </a:lnL>
                    <a:lnR w="12700">
                      <a:solidFill>
                        <a:srgbClr val="D9D9D9"/>
                      </a:solidFill>
                    </a:lnR>
                    <a:lnT w="12700">
                      <a:solidFill>
                        <a:srgbClr val="D9D9D9"/>
                      </a:solidFill>
                    </a:lnT>
                    <a:lnB w="12700">
                      <a:solidFill>
                        <a:srgbClr val="D9D9D9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pSp>
        <p:nvGrpSpPr>
          <p:cNvPr id="948" name="타원 10"/>
          <p:cNvGrpSpPr/>
          <p:nvPr/>
        </p:nvGrpSpPr>
        <p:grpSpPr>
          <a:xfrm>
            <a:off x="8222263" y="2210390"/>
            <a:ext cx="362093" cy="372196"/>
            <a:chOff x="-1" y="0"/>
            <a:chExt cx="362092" cy="372194"/>
          </a:xfrm>
        </p:grpSpPr>
        <p:sp>
          <p:nvSpPr>
            <p:cNvPr id="946" name="원"/>
            <p:cNvSpPr/>
            <p:nvPr/>
          </p:nvSpPr>
          <p:spPr>
            <a:xfrm>
              <a:off x="-1" y="0"/>
              <a:ext cx="362092" cy="372194"/>
            </a:xfrm>
            <a:prstGeom prst="ellipse">
              <a:avLst/>
            </a:prstGeom>
            <a:solidFill>
              <a:srgbClr val="000000">
                <a:alpha val="6588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 dirty="0">
                <a:latin typeface="굴림" panose="020B0600000101010101" pitchFamily="50" charset="-127"/>
                <a:ea typeface="Apple SD Gothic Neo" panose="02000300000000000000" pitchFamily="2" charset="-127"/>
              </a:endParaRPr>
            </a:p>
          </p:txBody>
        </p:sp>
        <p:sp>
          <p:nvSpPr>
            <p:cNvPr id="947" name="1"/>
            <p:cNvSpPr txBox="1"/>
            <p:nvPr/>
          </p:nvSpPr>
          <p:spPr>
            <a:xfrm>
              <a:off x="98746" y="32210"/>
              <a:ext cx="164597" cy="307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</a:defRPr>
              </a:lvl1pPr>
            </a:lstStyle>
            <a:p>
              <a:r>
                <a:rPr dirty="0">
                  <a:latin typeface="굴림" panose="020B0600000101010101" pitchFamily="50" charset="-127"/>
                  <a:ea typeface="Apple SD Gothic Neo" panose="02000300000000000000" pitchFamily="2" charset="-127"/>
                </a:rPr>
                <a:t>1</a:t>
              </a:r>
            </a:p>
          </p:txBody>
        </p:sp>
      </p:grpSp>
      <p:grpSp>
        <p:nvGrpSpPr>
          <p:cNvPr id="951" name="타원 15"/>
          <p:cNvGrpSpPr/>
          <p:nvPr/>
        </p:nvGrpSpPr>
        <p:grpSpPr>
          <a:xfrm>
            <a:off x="1751462" y="2589607"/>
            <a:ext cx="362093" cy="372196"/>
            <a:chOff x="-1" y="0"/>
            <a:chExt cx="362092" cy="372194"/>
          </a:xfrm>
        </p:grpSpPr>
        <p:sp>
          <p:nvSpPr>
            <p:cNvPr id="949" name="원"/>
            <p:cNvSpPr/>
            <p:nvPr/>
          </p:nvSpPr>
          <p:spPr>
            <a:xfrm>
              <a:off x="-1" y="0"/>
              <a:ext cx="362092" cy="372194"/>
            </a:xfrm>
            <a:prstGeom prst="ellipse">
              <a:avLst/>
            </a:prstGeom>
            <a:solidFill>
              <a:srgbClr val="000000">
                <a:alpha val="6588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 dirty="0">
                <a:latin typeface="굴림" panose="020B0600000101010101" pitchFamily="50" charset="-127"/>
                <a:ea typeface="Apple SD Gothic Neo" panose="02000300000000000000" pitchFamily="2" charset="-127"/>
              </a:endParaRPr>
            </a:p>
          </p:txBody>
        </p:sp>
        <p:sp>
          <p:nvSpPr>
            <p:cNvPr id="950" name="2"/>
            <p:cNvSpPr txBox="1"/>
            <p:nvPr/>
          </p:nvSpPr>
          <p:spPr>
            <a:xfrm>
              <a:off x="98746" y="32210"/>
              <a:ext cx="164597" cy="307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</a:defRPr>
              </a:lvl1pPr>
            </a:lstStyle>
            <a:p>
              <a:r>
                <a:rPr dirty="0">
                  <a:latin typeface="굴림" panose="020B0600000101010101" pitchFamily="50" charset="-127"/>
                  <a:ea typeface="Apple SD Gothic Neo" panose="02000300000000000000" pitchFamily="2" charset="-127"/>
                </a:rPr>
                <a:t>2</a:t>
              </a:r>
            </a:p>
          </p:txBody>
        </p:sp>
      </p:grpSp>
      <p:grpSp>
        <p:nvGrpSpPr>
          <p:cNvPr id="954" name="타원 17"/>
          <p:cNvGrpSpPr/>
          <p:nvPr/>
        </p:nvGrpSpPr>
        <p:grpSpPr>
          <a:xfrm>
            <a:off x="2032823" y="3719679"/>
            <a:ext cx="362093" cy="372196"/>
            <a:chOff x="-1" y="0"/>
            <a:chExt cx="362092" cy="372194"/>
          </a:xfrm>
        </p:grpSpPr>
        <p:sp>
          <p:nvSpPr>
            <p:cNvPr id="952" name="원"/>
            <p:cNvSpPr/>
            <p:nvPr/>
          </p:nvSpPr>
          <p:spPr>
            <a:xfrm>
              <a:off x="-1" y="0"/>
              <a:ext cx="362092" cy="372194"/>
            </a:xfrm>
            <a:prstGeom prst="ellipse">
              <a:avLst/>
            </a:prstGeom>
            <a:solidFill>
              <a:srgbClr val="000000">
                <a:alpha val="6588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 dirty="0">
                <a:latin typeface="굴림" panose="020B0600000101010101" pitchFamily="50" charset="-127"/>
                <a:ea typeface="Apple SD Gothic Neo" panose="02000300000000000000" pitchFamily="2" charset="-127"/>
              </a:endParaRPr>
            </a:p>
          </p:txBody>
        </p:sp>
        <p:sp>
          <p:nvSpPr>
            <p:cNvPr id="953" name="3"/>
            <p:cNvSpPr txBox="1"/>
            <p:nvPr/>
          </p:nvSpPr>
          <p:spPr>
            <a:xfrm>
              <a:off x="98746" y="32210"/>
              <a:ext cx="164597" cy="307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</a:defRPr>
              </a:lvl1pPr>
            </a:lstStyle>
            <a:p>
              <a:r>
                <a:rPr dirty="0">
                  <a:latin typeface="굴림" panose="020B0600000101010101" pitchFamily="50" charset="-127"/>
                  <a:ea typeface="Apple SD Gothic Neo" panose="02000300000000000000" pitchFamily="2" charset="-127"/>
                </a:rPr>
                <a:t>3</a:t>
              </a:r>
            </a:p>
          </p:txBody>
        </p:sp>
      </p:grpSp>
      <p:grpSp>
        <p:nvGrpSpPr>
          <p:cNvPr id="957" name="타원 7"/>
          <p:cNvGrpSpPr/>
          <p:nvPr/>
        </p:nvGrpSpPr>
        <p:grpSpPr>
          <a:xfrm>
            <a:off x="2032823" y="4842945"/>
            <a:ext cx="362093" cy="372196"/>
            <a:chOff x="-1" y="0"/>
            <a:chExt cx="362092" cy="372194"/>
          </a:xfrm>
        </p:grpSpPr>
        <p:sp>
          <p:nvSpPr>
            <p:cNvPr id="955" name="원"/>
            <p:cNvSpPr/>
            <p:nvPr/>
          </p:nvSpPr>
          <p:spPr>
            <a:xfrm>
              <a:off x="-1" y="0"/>
              <a:ext cx="362092" cy="372194"/>
            </a:xfrm>
            <a:prstGeom prst="ellipse">
              <a:avLst/>
            </a:prstGeom>
            <a:solidFill>
              <a:srgbClr val="000000">
                <a:alpha val="6588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 dirty="0">
                <a:latin typeface="굴림" panose="020B0600000101010101" pitchFamily="50" charset="-127"/>
                <a:ea typeface="Apple SD Gothic Neo" panose="02000300000000000000" pitchFamily="2" charset="-127"/>
              </a:endParaRPr>
            </a:p>
          </p:txBody>
        </p:sp>
        <p:sp>
          <p:nvSpPr>
            <p:cNvPr id="956" name="4"/>
            <p:cNvSpPr txBox="1"/>
            <p:nvPr/>
          </p:nvSpPr>
          <p:spPr>
            <a:xfrm>
              <a:off x="98746" y="32210"/>
              <a:ext cx="164597" cy="307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</a:defRPr>
              </a:lvl1pPr>
            </a:lstStyle>
            <a:p>
              <a:r>
                <a:rPr dirty="0">
                  <a:latin typeface="굴림" panose="020B0600000101010101" pitchFamily="50" charset="-127"/>
                  <a:ea typeface="Apple SD Gothic Neo" panose="02000300000000000000" pitchFamily="2" charset="-127"/>
                </a:rPr>
                <a:t>4</a:t>
              </a:r>
            </a:p>
          </p:txBody>
        </p:sp>
      </p:grpSp>
      <p:grpSp>
        <p:nvGrpSpPr>
          <p:cNvPr id="960" name="타원 8"/>
          <p:cNvGrpSpPr/>
          <p:nvPr/>
        </p:nvGrpSpPr>
        <p:grpSpPr>
          <a:xfrm>
            <a:off x="1932506" y="7316520"/>
            <a:ext cx="362093" cy="372196"/>
            <a:chOff x="-1" y="0"/>
            <a:chExt cx="362092" cy="372194"/>
          </a:xfrm>
        </p:grpSpPr>
        <p:sp>
          <p:nvSpPr>
            <p:cNvPr id="958" name="원"/>
            <p:cNvSpPr/>
            <p:nvPr/>
          </p:nvSpPr>
          <p:spPr>
            <a:xfrm>
              <a:off x="-1" y="0"/>
              <a:ext cx="362092" cy="372194"/>
            </a:xfrm>
            <a:prstGeom prst="ellipse">
              <a:avLst/>
            </a:prstGeom>
            <a:solidFill>
              <a:srgbClr val="000000">
                <a:alpha val="6588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 dirty="0">
                <a:latin typeface="굴림" panose="020B0600000101010101" pitchFamily="50" charset="-127"/>
                <a:ea typeface="Apple SD Gothic Neo" panose="02000300000000000000" pitchFamily="2" charset="-127"/>
              </a:endParaRPr>
            </a:p>
          </p:txBody>
        </p:sp>
        <p:sp>
          <p:nvSpPr>
            <p:cNvPr id="959" name="5"/>
            <p:cNvSpPr txBox="1"/>
            <p:nvPr/>
          </p:nvSpPr>
          <p:spPr>
            <a:xfrm>
              <a:off x="98746" y="32210"/>
              <a:ext cx="164597" cy="307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</a:defRPr>
              </a:lvl1pPr>
            </a:lstStyle>
            <a:p>
              <a:r>
                <a:rPr dirty="0">
                  <a:latin typeface="굴림" panose="020B0600000101010101" pitchFamily="50" charset="-127"/>
                  <a:ea typeface="Apple SD Gothic Neo" panose="02000300000000000000" pitchFamily="2" charset="-127"/>
                </a:rPr>
                <a:t>5</a:t>
              </a:r>
            </a:p>
          </p:txBody>
        </p:sp>
      </p:grpSp>
      <p:grpSp>
        <p:nvGrpSpPr>
          <p:cNvPr id="963" name="타원 9"/>
          <p:cNvGrpSpPr/>
          <p:nvPr/>
        </p:nvGrpSpPr>
        <p:grpSpPr>
          <a:xfrm>
            <a:off x="7303291" y="8420100"/>
            <a:ext cx="362093" cy="372195"/>
            <a:chOff x="-1" y="0"/>
            <a:chExt cx="362092" cy="372194"/>
          </a:xfrm>
        </p:grpSpPr>
        <p:sp>
          <p:nvSpPr>
            <p:cNvPr id="961" name="원"/>
            <p:cNvSpPr/>
            <p:nvPr/>
          </p:nvSpPr>
          <p:spPr>
            <a:xfrm>
              <a:off x="-1" y="0"/>
              <a:ext cx="362092" cy="372194"/>
            </a:xfrm>
            <a:prstGeom prst="ellipse">
              <a:avLst/>
            </a:prstGeom>
            <a:solidFill>
              <a:srgbClr val="000000">
                <a:alpha val="6588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 dirty="0">
                <a:latin typeface="굴림" panose="020B0600000101010101" pitchFamily="50" charset="-127"/>
                <a:ea typeface="Apple SD Gothic Neo" panose="02000300000000000000" pitchFamily="2" charset="-127"/>
              </a:endParaRPr>
            </a:p>
          </p:txBody>
        </p:sp>
        <p:sp>
          <p:nvSpPr>
            <p:cNvPr id="962" name="6"/>
            <p:cNvSpPr txBox="1"/>
            <p:nvPr/>
          </p:nvSpPr>
          <p:spPr>
            <a:xfrm>
              <a:off x="98746" y="32210"/>
              <a:ext cx="164597" cy="3077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</a:defRPr>
              </a:lvl1pPr>
            </a:lstStyle>
            <a:p>
              <a:r>
                <a:rPr dirty="0">
                  <a:latin typeface="굴림" panose="020B0600000101010101" pitchFamily="50" charset="-127"/>
                  <a:ea typeface="Apple SD Gothic Neo" panose="02000300000000000000" pitchFamily="2" charset="-127"/>
                </a:rPr>
                <a:t>6</a:t>
              </a:r>
            </a:p>
          </p:txBody>
        </p:sp>
      </p:grpSp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7" name="그림 5" descr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3341304"/>
            <a:ext cx="7772400" cy="4288701"/>
          </a:xfrm>
          <a:prstGeom prst="rect">
            <a:avLst/>
          </a:prstGeom>
          <a:ln w="12700">
            <a:miter lim="400000"/>
          </a:ln>
          <a:effectLst>
            <a:outerShdw blurRad="228600" dist="38100" dir="2700000" rotWithShape="0">
              <a:srgbClr val="000000">
                <a:alpha val="40000"/>
              </a:srgbClr>
            </a:outerShdw>
          </a:effectLst>
        </p:spPr>
      </p:pic>
      <p:sp>
        <p:nvSpPr>
          <p:cNvPr id="968" name="Freeform 2"/>
          <p:cNvSpPr/>
          <p:nvPr/>
        </p:nvSpPr>
        <p:spPr>
          <a:xfrm>
            <a:off x="0" y="-180827"/>
            <a:ext cx="18288000" cy="1919802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969" name="TextBox 3"/>
          <p:cNvSpPr txBox="1"/>
          <p:nvPr/>
        </p:nvSpPr>
        <p:spPr>
          <a:xfrm>
            <a:off x="13454346" y="587864"/>
            <a:ext cx="3881155" cy="3563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r">
              <a:lnSpc>
                <a:spcPts val="3000"/>
              </a:lnSpc>
              <a:defRPr sz="2200">
                <a:solidFill>
                  <a:srgbClr val="FFFFFF"/>
                </a:solidFill>
                <a:latin typeface="Nanum Square"/>
                <a:ea typeface="Nanum Square"/>
                <a:cs typeface="Nanum Square"/>
                <a:sym typeface="Nanum Square"/>
              </a:defRPr>
            </a:lvl1pPr>
          </a:lstStyle>
          <a:p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프로젝트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설계</a:t>
            </a:r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970" name="TextBox 4"/>
          <p:cNvSpPr txBox="1"/>
          <p:nvPr/>
        </p:nvSpPr>
        <p:spPr>
          <a:xfrm>
            <a:off x="952499" y="360851"/>
            <a:ext cx="11549348" cy="6873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ts val="5800"/>
              </a:lnSpc>
              <a:defRPr sz="4200" spc="-58">
                <a:solidFill>
                  <a:srgbClr val="FFFFFF"/>
                </a:solidFill>
                <a:latin typeface="Nanum Square"/>
                <a:ea typeface="Nanum Square"/>
                <a:cs typeface="Nanum Square"/>
                <a:sym typeface="Nanum Square"/>
              </a:defRPr>
            </a:pP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화면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설계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–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상품관리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페이지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(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관리자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only)</a:t>
            </a:r>
          </a:p>
        </p:txBody>
      </p:sp>
      <p:graphicFrame>
        <p:nvGraphicFramePr>
          <p:cNvPr id="971" name="표 24"/>
          <p:cNvGraphicFramePr/>
          <p:nvPr>
            <p:extLst>
              <p:ext uri="{D42A27DB-BD31-4B8C-83A1-F6EECF244321}">
                <p14:modId xmlns:p14="http://schemas.microsoft.com/office/powerpoint/2010/main" val="3290761965"/>
              </p:ext>
            </p:extLst>
          </p:nvPr>
        </p:nvGraphicFramePr>
        <p:xfrm>
          <a:off x="9406129" y="4043906"/>
          <a:ext cx="7929372" cy="3191276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8329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964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8556">
                <a:tc>
                  <a:txBody>
                    <a:bodyPr/>
                    <a:lstStyle/>
                    <a:p>
                      <a:pPr algn="ctr">
                        <a:defRPr sz="1400"/>
                      </a:pP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번호</a:t>
                      </a:r>
                      <a:endParaRPr sz="1600" b="0" i="0" dirty="0">
                        <a:latin typeface="굴림" panose="020B0600000101010101" pitchFamily="50" charset="-127"/>
                        <a:ea typeface="Apple SD Gothic Neo" panose="02000300000000000000" pitchFamily="2" charset="-127"/>
                        <a:cs typeface="+mj-cs"/>
                        <a:sym typeface="Helvetica"/>
                      </a:endParaRPr>
                    </a:p>
                  </a:txBody>
                  <a:tcPr marL="45720" marR="45720" anchor="ctr" horzOverflow="overflow">
                    <a:lnL w="12700">
                      <a:solidFill>
                        <a:srgbClr val="D9D9D9"/>
                      </a:solidFill>
                    </a:lnL>
                    <a:lnR w="12700">
                      <a:solidFill>
                        <a:srgbClr val="D9D9D9"/>
                      </a:solidFill>
                    </a:lnR>
                    <a:lnT w="12700">
                      <a:solidFill>
                        <a:srgbClr val="D9D9D9"/>
                      </a:solidFill>
                    </a:lnT>
                    <a:lnB w="12700">
                      <a:solidFill>
                        <a:srgbClr val="D9D9D9"/>
                      </a:solidFill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/>
                      </a:pP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기능</a:t>
                      </a:r>
                      <a:endParaRPr sz="1600" b="0" i="0" dirty="0">
                        <a:latin typeface="굴림" panose="020B0600000101010101" pitchFamily="50" charset="-127"/>
                        <a:ea typeface="Apple SD Gothic Neo" panose="02000300000000000000" pitchFamily="2" charset="-127"/>
                        <a:cs typeface="+mj-cs"/>
                        <a:sym typeface="Helvetica"/>
                      </a:endParaRPr>
                    </a:p>
                  </a:txBody>
                  <a:tcPr marL="45720" marR="45720" anchor="ctr" horzOverflow="overflow">
                    <a:lnL w="12700">
                      <a:solidFill>
                        <a:srgbClr val="D9D9D9"/>
                      </a:solidFill>
                    </a:lnL>
                    <a:lnR w="12700">
                      <a:solidFill>
                        <a:srgbClr val="D9D9D9"/>
                      </a:solidFill>
                    </a:lnR>
                    <a:lnT w="12700">
                      <a:solidFill>
                        <a:srgbClr val="D9D9D9"/>
                      </a:solidFill>
                    </a:lnT>
                    <a:lnB w="12700">
                      <a:solidFill>
                        <a:srgbClr val="D9D9D9"/>
                      </a:solidFill>
                    </a:lnB>
                    <a:solidFill>
                      <a:schemeClr val="accent5">
                        <a:alpha val="69804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821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9D9D9"/>
                      </a:solidFill>
                    </a:lnL>
                    <a:lnR w="12700">
                      <a:solidFill>
                        <a:srgbClr val="D9D9D9"/>
                      </a:solidFill>
                    </a:lnR>
                    <a:lnT w="12700">
                      <a:solidFill>
                        <a:srgbClr val="D9D9D9"/>
                      </a:solidFill>
                    </a:lnT>
                    <a:lnB w="12700">
                      <a:solidFill>
                        <a:srgbClr val="D9D9D9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[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상품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상태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필터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&amp;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결과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내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재검색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]</a:t>
                      </a:r>
                    </a:p>
                    <a:p>
                      <a:pPr algn="l">
                        <a:defRPr sz="1400"/>
                      </a:pP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상품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상태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필터로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상태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별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상품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조회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가능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.</a:t>
                      </a:r>
                    </a:p>
                    <a:p>
                      <a:pPr algn="l">
                        <a:defRPr sz="1400"/>
                      </a:pP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상품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아이디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,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상품명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,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업체명으로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상품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검색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가능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.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D9D9D9"/>
                      </a:solidFill>
                    </a:lnL>
                    <a:lnR w="12700">
                      <a:solidFill>
                        <a:srgbClr val="D9D9D9"/>
                      </a:solidFill>
                    </a:lnR>
                    <a:lnT w="12700">
                      <a:solidFill>
                        <a:srgbClr val="D9D9D9"/>
                      </a:solidFill>
                    </a:lnT>
                    <a:lnB w="12700">
                      <a:solidFill>
                        <a:srgbClr val="D9D9D9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821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9D9D9"/>
                      </a:solidFill>
                    </a:lnL>
                    <a:lnR w="12700">
                      <a:solidFill>
                        <a:srgbClr val="D9D9D9"/>
                      </a:solidFill>
                    </a:lnR>
                    <a:lnT w="12700">
                      <a:solidFill>
                        <a:srgbClr val="D9D9D9"/>
                      </a:solidFill>
                    </a:lnT>
                    <a:lnB w="12700">
                      <a:solidFill>
                        <a:srgbClr val="D9D9D9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[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상품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정보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행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]</a:t>
                      </a:r>
                    </a:p>
                    <a:p>
                      <a:pPr algn="l">
                        <a:defRPr sz="1400"/>
                      </a:pP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대략적인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상품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정보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확인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가능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.</a:t>
                      </a:r>
                    </a:p>
                    <a:p>
                      <a:pPr algn="l">
                        <a:defRPr sz="1400"/>
                      </a:pP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상품명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클릭시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해당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상품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상세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페이지로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이동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.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D9D9D9"/>
                      </a:solidFill>
                    </a:lnL>
                    <a:lnR w="12700">
                      <a:solidFill>
                        <a:srgbClr val="D9D9D9"/>
                      </a:solidFill>
                    </a:lnR>
                    <a:lnT w="12700">
                      <a:solidFill>
                        <a:srgbClr val="D9D9D9"/>
                      </a:solidFill>
                    </a:lnT>
                    <a:lnB w="12700">
                      <a:solidFill>
                        <a:srgbClr val="D9D9D9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821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9D9D9"/>
                      </a:solidFill>
                    </a:lnL>
                    <a:lnR w="12700">
                      <a:solidFill>
                        <a:srgbClr val="D9D9D9"/>
                      </a:solidFill>
                    </a:lnR>
                    <a:lnT w="12700">
                      <a:solidFill>
                        <a:srgbClr val="D9D9D9"/>
                      </a:solidFill>
                    </a:lnT>
                    <a:lnB w="12700">
                      <a:solidFill>
                        <a:srgbClr val="D9D9D9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[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상품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상태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변경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]</a:t>
                      </a:r>
                    </a:p>
                    <a:p>
                      <a:pPr algn="l">
                        <a:defRPr sz="1400"/>
                      </a:pP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관리자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권한으로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상품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삭제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및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복구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가능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.</a:t>
                      </a:r>
                    </a:p>
                    <a:p>
                      <a:pPr algn="l">
                        <a:defRPr sz="1400"/>
                      </a:pP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판매자가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삭제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시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판매자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삭제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사유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입력되어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있으며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,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관리자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삭제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또는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복구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시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사유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입력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후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변경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가능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. 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D9D9D9"/>
                      </a:solidFill>
                    </a:lnL>
                    <a:lnR w="12700">
                      <a:solidFill>
                        <a:srgbClr val="D9D9D9"/>
                      </a:solidFill>
                    </a:lnR>
                    <a:lnT w="12700">
                      <a:solidFill>
                        <a:srgbClr val="D9D9D9"/>
                      </a:solidFill>
                    </a:lnT>
                    <a:lnB w="12700">
                      <a:solidFill>
                        <a:srgbClr val="D9D9D9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974" name="타원 10"/>
          <p:cNvGrpSpPr/>
          <p:nvPr/>
        </p:nvGrpSpPr>
        <p:grpSpPr>
          <a:xfrm>
            <a:off x="1519426" y="4455154"/>
            <a:ext cx="362093" cy="372196"/>
            <a:chOff x="-1" y="0"/>
            <a:chExt cx="362092" cy="372194"/>
          </a:xfrm>
        </p:grpSpPr>
        <p:sp>
          <p:nvSpPr>
            <p:cNvPr id="972" name="원"/>
            <p:cNvSpPr/>
            <p:nvPr/>
          </p:nvSpPr>
          <p:spPr>
            <a:xfrm>
              <a:off x="-1" y="0"/>
              <a:ext cx="362092" cy="372194"/>
            </a:xfrm>
            <a:prstGeom prst="ellipse">
              <a:avLst/>
            </a:prstGeom>
            <a:solidFill>
              <a:srgbClr val="000000">
                <a:alpha val="6588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 dirty="0">
                <a:latin typeface="굴림" panose="020B0600000101010101" pitchFamily="50" charset="-127"/>
                <a:ea typeface="Apple SD Gothic Neo" panose="02000300000000000000" pitchFamily="2" charset="-127"/>
              </a:endParaRPr>
            </a:p>
          </p:txBody>
        </p:sp>
        <p:sp>
          <p:nvSpPr>
            <p:cNvPr id="973" name="1"/>
            <p:cNvSpPr txBox="1"/>
            <p:nvPr/>
          </p:nvSpPr>
          <p:spPr>
            <a:xfrm>
              <a:off x="98746" y="32210"/>
              <a:ext cx="164597" cy="307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</a:defRPr>
              </a:lvl1pPr>
            </a:lstStyle>
            <a:p>
              <a:r>
                <a:rPr dirty="0">
                  <a:latin typeface="굴림" panose="020B0600000101010101" pitchFamily="50" charset="-127"/>
                  <a:ea typeface="Apple SD Gothic Neo" panose="02000300000000000000" pitchFamily="2" charset="-127"/>
                </a:rPr>
                <a:t>1</a:t>
              </a:r>
            </a:p>
          </p:txBody>
        </p:sp>
      </p:grpSp>
      <p:grpSp>
        <p:nvGrpSpPr>
          <p:cNvPr id="977" name="타원 15"/>
          <p:cNvGrpSpPr/>
          <p:nvPr/>
        </p:nvGrpSpPr>
        <p:grpSpPr>
          <a:xfrm>
            <a:off x="1605146" y="5299559"/>
            <a:ext cx="362093" cy="372196"/>
            <a:chOff x="-1" y="0"/>
            <a:chExt cx="362092" cy="372194"/>
          </a:xfrm>
        </p:grpSpPr>
        <p:sp>
          <p:nvSpPr>
            <p:cNvPr id="975" name="원"/>
            <p:cNvSpPr/>
            <p:nvPr/>
          </p:nvSpPr>
          <p:spPr>
            <a:xfrm>
              <a:off x="-1" y="0"/>
              <a:ext cx="362092" cy="372194"/>
            </a:xfrm>
            <a:prstGeom prst="ellipse">
              <a:avLst/>
            </a:prstGeom>
            <a:solidFill>
              <a:srgbClr val="000000">
                <a:alpha val="6588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 dirty="0">
                <a:latin typeface="굴림" panose="020B0600000101010101" pitchFamily="50" charset="-127"/>
                <a:ea typeface="Apple SD Gothic Neo" panose="02000300000000000000" pitchFamily="2" charset="-127"/>
              </a:endParaRPr>
            </a:p>
          </p:txBody>
        </p:sp>
        <p:sp>
          <p:nvSpPr>
            <p:cNvPr id="976" name="2"/>
            <p:cNvSpPr txBox="1"/>
            <p:nvPr/>
          </p:nvSpPr>
          <p:spPr>
            <a:xfrm>
              <a:off x="98746" y="32210"/>
              <a:ext cx="164597" cy="307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</a:defRPr>
              </a:lvl1pPr>
            </a:lstStyle>
            <a:p>
              <a:r>
                <a:rPr dirty="0">
                  <a:latin typeface="굴림" panose="020B0600000101010101" pitchFamily="50" charset="-127"/>
                  <a:ea typeface="Apple SD Gothic Neo" panose="02000300000000000000" pitchFamily="2" charset="-127"/>
                </a:rPr>
                <a:t>2</a:t>
              </a:r>
            </a:p>
          </p:txBody>
        </p:sp>
      </p:grpSp>
      <p:grpSp>
        <p:nvGrpSpPr>
          <p:cNvPr id="980" name="타원 17"/>
          <p:cNvGrpSpPr/>
          <p:nvPr/>
        </p:nvGrpSpPr>
        <p:grpSpPr>
          <a:xfrm>
            <a:off x="5786626" y="4957402"/>
            <a:ext cx="362093" cy="372196"/>
            <a:chOff x="-1" y="0"/>
            <a:chExt cx="362092" cy="372194"/>
          </a:xfrm>
        </p:grpSpPr>
        <p:sp>
          <p:nvSpPr>
            <p:cNvPr id="978" name="원"/>
            <p:cNvSpPr/>
            <p:nvPr/>
          </p:nvSpPr>
          <p:spPr>
            <a:xfrm>
              <a:off x="-1" y="0"/>
              <a:ext cx="362092" cy="372194"/>
            </a:xfrm>
            <a:prstGeom prst="ellipse">
              <a:avLst/>
            </a:prstGeom>
            <a:solidFill>
              <a:srgbClr val="000000">
                <a:alpha val="6588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 dirty="0">
                <a:latin typeface="굴림" panose="020B0600000101010101" pitchFamily="50" charset="-127"/>
                <a:ea typeface="Apple SD Gothic Neo" panose="02000300000000000000" pitchFamily="2" charset="-127"/>
              </a:endParaRPr>
            </a:p>
          </p:txBody>
        </p:sp>
        <p:sp>
          <p:nvSpPr>
            <p:cNvPr id="979" name="3"/>
            <p:cNvSpPr txBox="1"/>
            <p:nvPr/>
          </p:nvSpPr>
          <p:spPr>
            <a:xfrm>
              <a:off x="98746" y="32210"/>
              <a:ext cx="164597" cy="307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</a:defRPr>
              </a:lvl1pPr>
            </a:lstStyle>
            <a:p>
              <a:r>
                <a:rPr dirty="0">
                  <a:latin typeface="굴림" panose="020B0600000101010101" pitchFamily="50" charset="-127"/>
                  <a:ea typeface="Apple SD Gothic Neo" panose="02000300000000000000" pitchFamily="2" charset="-127"/>
                </a:rPr>
                <a:t>3</a:t>
              </a:r>
            </a:p>
          </p:txBody>
        </p:sp>
      </p:grpSp>
    </p:spTree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4" name="그림 5" descr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2076753"/>
            <a:ext cx="6386442" cy="3523947"/>
          </a:xfrm>
          <a:prstGeom prst="rect">
            <a:avLst/>
          </a:prstGeom>
          <a:ln w="12700">
            <a:miter lim="400000"/>
          </a:ln>
          <a:effectLst>
            <a:outerShdw blurRad="279400" dist="38100" dir="2700000" rotWithShape="0">
              <a:srgbClr val="000000">
                <a:alpha val="40000"/>
              </a:srgbClr>
            </a:outerShdw>
          </a:effectLst>
        </p:spPr>
      </p:pic>
      <p:sp>
        <p:nvSpPr>
          <p:cNvPr id="985" name="Freeform 2"/>
          <p:cNvSpPr/>
          <p:nvPr/>
        </p:nvSpPr>
        <p:spPr>
          <a:xfrm>
            <a:off x="0" y="-180827"/>
            <a:ext cx="18288000" cy="1919802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986" name="TextBox 3"/>
          <p:cNvSpPr txBox="1"/>
          <p:nvPr/>
        </p:nvSpPr>
        <p:spPr>
          <a:xfrm>
            <a:off x="13454346" y="587864"/>
            <a:ext cx="3881155" cy="3563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r">
              <a:lnSpc>
                <a:spcPts val="3000"/>
              </a:lnSpc>
              <a:defRPr sz="2200">
                <a:solidFill>
                  <a:srgbClr val="FFFFFF"/>
                </a:solidFill>
                <a:latin typeface="Nanum Square"/>
                <a:ea typeface="Nanum Square"/>
                <a:cs typeface="Nanum Square"/>
                <a:sym typeface="Nanum Square"/>
              </a:defRPr>
            </a:lvl1pPr>
          </a:lstStyle>
          <a:p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프로젝트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설계</a:t>
            </a:r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987" name="TextBox 4"/>
          <p:cNvSpPr txBox="1"/>
          <p:nvPr/>
        </p:nvSpPr>
        <p:spPr>
          <a:xfrm>
            <a:off x="952499" y="360851"/>
            <a:ext cx="11549348" cy="6873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ts val="5800"/>
              </a:lnSpc>
              <a:defRPr sz="4200" spc="-58">
                <a:solidFill>
                  <a:srgbClr val="FFFFFF"/>
                </a:solidFill>
                <a:latin typeface="Nanum Square"/>
                <a:ea typeface="Nanum Square"/>
                <a:cs typeface="Nanum Square"/>
                <a:sym typeface="Nanum Square"/>
              </a:defRPr>
            </a:pP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화면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설계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– FAQ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페이지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(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관리자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only)</a:t>
            </a:r>
          </a:p>
        </p:txBody>
      </p:sp>
      <p:graphicFrame>
        <p:nvGraphicFramePr>
          <p:cNvPr id="988" name="표 24"/>
          <p:cNvGraphicFramePr/>
          <p:nvPr>
            <p:extLst>
              <p:ext uri="{D42A27DB-BD31-4B8C-83A1-F6EECF244321}">
                <p14:modId xmlns:p14="http://schemas.microsoft.com/office/powerpoint/2010/main" val="3068009468"/>
              </p:ext>
            </p:extLst>
          </p:nvPr>
        </p:nvGraphicFramePr>
        <p:xfrm>
          <a:off x="9291828" y="4457700"/>
          <a:ext cx="7929372" cy="3282716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8329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964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8556">
                <a:tc>
                  <a:txBody>
                    <a:bodyPr/>
                    <a:lstStyle/>
                    <a:p>
                      <a:pPr algn="ctr">
                        <a:defRPr sz="1400"/>
                      </a:pP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번호</a:t>
                      </a:r>
                      <a:endParaRPr sz="1600" b="0" i="0" dirty="0">
                        <a:latin typeface="굴림" panose="020B0600000101010101" pitchFamily="50" charset="-127"/>
                        <a:ea typeface="Apple SD Gothic Neo" panose="02000300000000000000" pitchFamily="2" charset="-127"/>
                        <a:cs typeface="+mj-cs"/>
                        <a:sym typeface="Helvetica"/>
                      </a:endParaRPr>
                    </a:p>
                  </a:txBody>
                  <a:tcPr marL="45720" marR="45720" anchor="ctr" horzOverflow="overflow">
                    <a:lnL w="12700">
                      <a:solidFill>
                        <a:srgbClr val="D9D9D9"/>
                      </a:solidFill>
                    </a:lnL>
                    <a:lnR w="12700">
                      <a:solidFill>
                        <a:srgbClr val="D9D9D9"/>
                      </a:solidFill>
                    </a:lnR>
                    <a:lnT w="12700">
                      <a:solidFill>
                        <a:srgbClr val="D9D9D9"/>
                      </a:solidFill>
                    </a:lnT>
                    <a:lnB w="12700">
                      <a:solidFill>
                        <a:srgbClr val="D9D9D9"/>
                      </a:solidFill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/>
                      </a:pP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기능</a:t>
                      </a:r>
                      <a:endParaRPr sz="1600" b="0" i="0" dirty="0">
                        <a:latin typeface="굴림" panose="020B0600000101010101" pitchFamily="50" charset="-127"/>
                        <a:ea typeface="Apple SD Gothic Neo" panose="02000300000000000000" pitchFamily="2" charset="-127"/>
                        <a:cs typeface="+mj-cs"/>
                        <a:sym typeface="Helvetica"/>
                      </a:endParaRPr>
                    </a:p>
                  </a:txBody>
                  <a:tcPr marL="45720" marR="45720" anchor="ctr" horzOverflow="overflow">
                    <a:lnL w="12700">
                      <a:solidFill>
                        <a:srgbClr val="D9D9D9"/>
                      </a:solidFill>
                    </a:lnL>
                    <a:lnR w="12700">
                      <a:solidFill>
                        <a:srgbClr val="D9D9D9"/>
                      </a:solidFill>
                    </a:lnR>
                    <a:lnT w="12700">
                      <a:solidFill>
                        <a:srgbClr val="D9D9D9"/>
                      </a:solidFill>
                    </a:lnT>
                    <a:lnB w="12700">
                      <a:solidFill>
                        <a:srgbClr val="D9D9D9"/>
                      </a:solidFill>
                    </a:lnB>
                    <a:solidFill>
                      <a:schemeClr val="accent5">
                        <a:alpha val="69804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821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9D9D9"/>
                      </a:solidFill>
                    </a:lnL>
                    <a:lnR w="12700">
                      <a:solidFill>
                        <a:srgbClr val="D9D9D9"/>
                      </a:solidFill>
                    </a:lnR>
                    <a:lnT w="12700">
                      <a:solidFill>
                        <a:srgbClr val="D9D9D9"/>
                      </a:solidFill>
                    </a:lnT>
                    <a:lnB w="12700">
                      <a:solidFill>
                        <a:srgbClr val="D9D9D9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[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회원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유형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및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FAQ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카테고리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별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필터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&amp;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결과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내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재검색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]</a:t>
                      </a:r>
                    </a:p>
                    <a:p>
                      <a:pPr algn="l">
                        <a:defRPr sz="1400"/>
                      </a:pP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관련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필터와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검색결과에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따라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조회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가능</a:t>
                      </a:r>
                      <a:endParaRPr sz="1600" b="0" i="0" dirty="0">
                        <a:latin typeface="굴림" panose="020B0600000101010101" pitchFamily="50" charset="-127"/>
                        <a:ea typeface="Apple SD Gothic Neo" panose="02000300000000000000" pitchFamily="2" charset="-127"/>
                        <a:cs typeface="+mj-cs"/>
                        <a:sym typeface="Helvetica"/>
                      </a:endParaRPr>
                    </a:p>
                  </a:txBody>
                  <a:tcPr marL="45720" marR="45720" horzOverflow="overflow">
                    <a:lnL w="12700">
                      <a:solidFill>
                        <a:srgbClr val="D9D9D9"/>
                      </a:solidFill>
                    </a:lnL>
                    <a:lnR w="12700">
                      <a:solidFill>
                        <a:srgbClr val="D9D9D9"/>
                      </a:solidFill>
                    </a:lnR>
                    <a:lnT w="12700">
                      <a:solidFill>
                        <a:srgbClr val="D9D9D9"/>
                      </a:solidFill>
                    </a:lnT>
                    <a:lnB w="12700">
                      <a:solidFill>
                        <a:srgbClr val="D9D9D9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821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9D9D9"/>
                      </a:solidFill>
                    </a:lnL>
                    <a:lnR w="12700">
                      <a:solidFill>
                        <a:srgbClr val="D9D9D9"/>
                      </a:solidFill>
                    </a:lnR>
                    <a:lnT w="12700">
                      <a:solidFill>
                        <a:srgbClr val="D9D9D9"/>
                      </a:solidFill>
                    </a:lnT>
                    <a:lnB w="12700">
                      <a:solidFill>
                        <a:srgbClr val="D9D9D9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[FAQ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등록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버튼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]</a:t>
                      </a:r>
                    </a:p>
                    <a:p>
                      <a:pPr algn="l">
                        <a:defRPr sz="1400"/>
                      </a:pP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버튼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클릭시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 FAQ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등록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페이지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이동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. 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D9D9D9"/>
                      </a:solidFill>
                    </a:lnL>
                    <a:lnR w="12700">
                      <a:solidFill>
                        <a:srgbClr val="D9D9D9"/>
                      </a:solidFill>
                    </a:lnR>
                    <a:lnT w="12700">
                      <a:solidFill>
                        <a:srgbClr val="D9D9D9"/>
                      </a:solidFill>
                    </a:lnT>
                    <a:lnB w="12700">
                      <a:solidFill>
                        <a:srgbClr val="D9D9D9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821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9D9D9"/>
                      </a:solidFill>
                    </a:lnL>
                    <a:lnR w="12700">
                      <a:solidFill>
                        <a:srgbClr val="D9D9D9"/>
                      </a:solidFill>
                    </a:lnR>
                    <a:lnT w="12700">
                      <a:solidFill>
                        <a:srgbClr val="D9D9D9"/>
                      </a:solidFill>
                    </a:lnT>
                    <a:lnB w="12700">
                      <a:solidFill>
                        <a:srgbClr val="D9D9D9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[FAQ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수정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,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삭제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버튼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]</a:t>
                      </a:r>
                    </a:p>
                    <a:p>
                      <a:pPr algn="l">
                        <a:defRPr sz="1400"/>
                      </a:pP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FAQ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클릭시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토글로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내용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확인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가능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. </a:t>
                      </a:r>
                    </a:p>
                    <a:p>
                      <a:pPr algn="l">
                        <a:defRPr sz="1400"/>
                      </a:pP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수정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시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해당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FAQ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수정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페이지로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이동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.</a:t>
                      </a:r>
                    </a:p>
                    <a:p>
                      <a:pPr algn="l">
                        <a:defRPr sz="1400"/>
                      </a:pP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삭제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시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, 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confrim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창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표시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후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확인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하면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삭제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완료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.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D9D9D9"/>
                      </a:solidFill>
                    </a:lnL>
                    <a:lnR w="12700">
                      <a:solidFill>
                        <a:srgbClr val="D9D9D9"/>
                      </a:solidFill>
                    </a:lnR>
                    <a:lnT w="12700">
                      <a:solidFill>
                        <a:srgbClr val="D9D9D9"/>
                      </a:solidFill>
                    </a:lnT>
                    <a:lnB w="12700">
                      <a:solidFill>
                        <a:srgbClr val="D9D9D9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821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9D9D9"/>
                      </a:solidFill>
                    </a:lnL>
                    <a:lnR w="12700">
                      <a:solidFill>
                        <a:srgbClr val="D9D9D9"/>
                      </a:solidFill>
                    </a:lnR>
                    <a:lnT w="12700">
                      <a:solidFill>
                        <a:srgbClr val="D9D9D9"/>
                      </a:solidFill>
                    </a:lnT>
                    <a:lnB w="12700">
                      <a:solidFill>
                        <a:srgbClr val="D9D9D9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[FAQ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등록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]</a:t>
                      </a:r>
                    </a:p>
                    <a:p>
                      <a:pPr algn="l">
                        <a:defRPr sz="1400"/>
                      </a:pP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FAQ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등록시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필요한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값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필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수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입력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. 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D9D9D9"/>
                      </a:solidFill>
                    </a:lnL>
                    <a:lnR w="12700">
                      <a:solidFill>
                        <a:srgbClr val="D9D9D9"/>
                      </a:solidFill>
                    </a:lnR>
                    <a:lnT w="12700">
                      <a:solidFill>
                        <a:srgbClr val="D9D9D9"/>
                      </a:solidFill>
                    </a:lnT>
                    <a:lnB w="12700">
                      <a:solidFill>
                        <a:srgbClr val="D9D9D9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991" name="타원 10"/>
          <p:cNvGrpSpPr/>
          <p:nvPr/>
        </p:nvGrpSpPr>
        <p:grpSpPr>
          <a:xfrm>
            <a:off x="2133598" y="3314700"/>
            <a:ext cx="362094" cy="372195"/>
            <a:chOff x="-1" y="0"/>
            <a:chExt cx="362092" cy="372194"/>
          </a:xfrm>
        </p:grpSpPr>
        <p:sp>
          <p:nvSpPr>
            <p:cNvPr id="989" name="원"/>
            <p:cNvSpPr/>
            <p:nvPr/>
          </p:nvSpPr>
          <p:spPr>
            <a:xfrm>
              <a:off x="-1" y="0"/>
              <a:ext cx="362092" cy="372194"/>
            </a:xfrm>
            <a:prstGeom prst="ellipse">
              <a:avLst/>
            </a:prstGeom>
            <a:solidFill>
              <a:srgbClr val="000000">
                <a:alpha val="6588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 dirty="0">
                <a:latin typeface="굴림" panose="020B0600000101010101" pitchFamily="50" charset="-127"/>
                <a:ea typeface="Apple SD Gothic Neo" panose="02000300000000000000" pitchFamily="2" charset="-127"/>
              </a:endParaRPr>
            </a:p>
          </p:txBody>
        </p:sp>
        <p:sp>
          <p:nvSpPr>
            <p:cNvPr id="990" name="1"/>
            <p:cNvSpPr txBox="1"/>
            <p:nvPr/>
          </p:nvSpPr>
          <p:spPr>
            <a:xfrm>
              <a:off x="98746" y="32210"/>
              <a:ext cx="164597" cy="3077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</a:defRPr>
              </a:lvl1pPr>
            </a:lstStyle>
            <a:p>
              <a:r>
                <a:rPr dirty="0">
                  <a:latin typeface="굴림" panose="020B0600000101010101" pitchFamily="50" charset="-127"/>
                  <a:ea typeface="Apple SD Gothic Neo" panose="02000300000000000000" pitchFamily="2" charset="-127"/>
                </a:rPr>
                <a:t>1</a:t>
              </a:r>
            </a:p>
          </p:txBody>
        </p:sp>
      </p:grpSp>
      <p:grpSp>
        <p:nvGrpSpPr>
          <p:cNvPr id="994" name="타원 15"/>
          <p:cNvGrpSpPr/>
          <p:nvPr/>
        </p:nvGrpSpPr>
        <p:grpSpPr>
          <a:xfrm>
            <a:off x="7401730" y="2567514"/>
            <a:ext cx="362093" cy="372196"/>
            <a:chOff x="-1" y="0"/>
            <a:chExt cx="362092" cy="372194"/>
          </a:xfrm>
        </p:grpSpPr>
        <p:sp>
          <p:nvSpPr>
            <p:cNvPr id="992" name="원"/>
            <p:cNvSpPr/>
            <p:nvPr/>
          </p:nvSpPr>
          <p:spPr>
            <a:xfrm>
              <a:off x="-1" y="0"/>
              <a:ext cx="362092" cy="372194"/>
            </a:xfrm>
            <a:prstGeom prst="ellipse">
              <a:avLst/>
            </a:prstGeom>
            <a:solidFill>
              <a:srgbClr val="000000">
                <a:alpha val="6588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 dirty="0">
                <a:latin typeface="굴림" panose="020B0600000101010101" pitchFamily="50" charset="-127"/>
                <a:ea typeface="Apple SD Gothic Neo" panose="02000300000000000000" pitchFamily="2" charset="-127"/>
              </a:endParaRPr>
            </a:p>
          </p:txBody>
        </p:sp>
        <p:sp>
          <p:nvSpPr>
            <p:cNvPr id="993" name="2"/>
            <p:cNvSpPr txBox="1"/>
            <p:nvPr/>
          </p:nvSpPr>
          <p:spPr>
            <a:xfrm>
              <a:off x="98746" y="32210"/>
              <a:ext cx="164597" cy="307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</a:defRPr>
              </a:lvl1pPr>
            </a:lstStyle>
            <a:p>
              <a:r>
                <a:rPr dirty="0">
                  <a:latin typeface="굴림" panose="020B0600000101010101" pitchFamily="50" charset="-127"/>
                  <a:ea typeface="Apple SD Gothic Neo" panose="02000300000000000000" pitchFamily="2" charset="-127"/>
                </a:rPr>
                <a:t>2</a:t>
              </a:r>
            </a:p>
          </p:txBody>
        </p:sp>
      </p:grpSp>
      <p:grpSp>
        <p:nvGrpSpPr>
          <p:cNvPr id="997" name="타원 17"/>
          <p:cNvGrpSpPr/>
          <p:nvPr/>
        </p:nvGrpSpPr>
        <p:grpSpPr>
          <a:xfrm>
            <a:off x="7401730" y="4271602"/>
            <a:ext cx="362093" cy="372196"/>
            <a:chOff x="-1" y="0"/>
            <a:chExt cx="362092" cy="372194"/>
          </a:xfrm>
        </p:grpSpPr>
        <p:sp>
          <p:nvSpPr>
            <p:cNvPr id="995" name="원"/>
            <p:cNvSpPr/>
            <p:nvPr/>
          </p:nvSpPr>
          <p:spPr>
            <a:xfrm>
              <a:off x="-1" y="0"/>
              <a:ext cx="362092" cy="372194"/>
            </a:xfrm>
            <a:prstGeom prst="ellipse">
              <a:avLst/>
            </a:prstGeom>
            <a:solidFill>
              <a:srgbClr val="000000">
                <a:alpha val="6588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 dirty="0">
                <a:latin typeface="굴림" panose="020B0600000101010101" pitchFamily="50" charset="-127"/>
                <a:ea typeface="Apple SD Gothic Neo" panose="02000300000000000000" pitchFamily="2" charset="-127"/>
              </a:endParaRPr>
            </a:p>
          </p:txBody>
        </p:sp>
        <p:sp>
          <p:nvSpPr>
            <p:cNvPr id="996" name="3"/>
            <p:cNvSpPr txBox="1"/>
            <p:nvPr/>
          </p:nvSpPr>
          <p:spPr>
            <a:xfrm>
              <a:off x="98746" y="32210"/>
              <a:ext cx="164597" cy="307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</a:defRPr>
              </a:lvl1pPr>
            </a:lstStyle>
            <a:p>
              <a:r>
                <a:rPr dirty="0">
                  <a:latin typeface="굴림" panose="020B0600000101010101" pitchFamily="50" charset="-127"/>
                  <a:ea typeface="Apple SD Gothic Neo" panose="02000300000000000000" pitchFamily="2" charset="-127"/>
                </a:rPr>
                <a:t>3</a:t>
              </a:r>
            </a:p>
          </p:txBody>
        </p:sp>
      </p:grpSp>
      <p:pic>
        <p:nvPicPr>
          <p:cNvPr id="998" name="그림 6" descr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36760" y="5722441"/>
            <a:ext cx="6378482" cy="4271032"/>
          </a:xfrm>
          <a:prstGeom prst="rect">
            <a:avLst/>
          </a:prstGeom>
          <a:ln w="12700">
            <a:miter lim="400000"/>
          </a:ln>
          <a:effectLst>
            <a:outerShdw blurRad="228600" dist="38100" dir="2700000" rotWithShape="0">
              <a:srgbClr val="000000">
                <a:alpha val="40000"/>
              </a:srgbClr>
            </a:outerShdw>
          </a:effectLst>
        </p:spPr>
      </p:pic>
      <p:grpSp>
        <p:nvGrpSpPr>
          <p:cNvPr id="1001" name="타원 7"/>
          <p:cNvGrpSpPr/>
          <p:nvPr/>
        </p:nvGrpSpPr>
        <p:grpSpPr>
          <a:xfrm>
            <a:off x="6653553" y="9618435"/>
            <a:ext cx="362093" cy="372196"/>
            <a:chOff x="-1" y="0"/>
            <a:chExt cx="362092" cy="372194"/>
          </a:xfrm>
        </p:grpSpPr>
        <p:sp>
          <p:nvSpPr>
            <p:cNvPr id="999" name="원"/>
            <p:cNvSpPr/>
            <p:nvPr/>
          </p:nvSpPr>
          <p:spPr>
            <a:xfrm>
              <a:off x="-1" y="0"/>
              <a:ext cx="362092" cy="372194"/>
            </a:xfrm>
            <a:prstGeom prst="ellipse">
              <a:avLst/>
            </a:prstGeom>
            <a:solidFill>
              <a:srgbClr val="000000">
                <a:alpha val="6588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 dirty="0">
                <a:latin typeface="굴림" panose="020B0600000101010101" pitchFamily="50" charset="-127"/>
                <a:ea typeface="Apple SD Gothic Neo" panose="02000300000000000000" pitchFamily="2" charset="-127"/>
              </a:endParaRPr>
            </a:p>
          </p:txBody>
        </p:sp>
        <p:sp>
          <p:nvSpPr>
            <p:cNvPr id="1000" name="4"/>
            <p:cNvSpPr txBox="1"/>
            <p:nvPr/>
          </p:nvSpPr>
          <p:spPr>
            <a:xfrm>
              <a:off x="98746" y="32210"/>
              <a:ext cx="164597" cy="307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</a:defRPr>
              </a:lvl1pPr>
            </a:lstStyle>
            <a:p>
              <a:r>
                <a:rPr dirty="0">
                  <a:latin typeface="굴림" panose="020B0600000101010101" pitchFamily="50" charset="-127"/>
                  <a:ea typeface="Apple SD Gothic Neo" panose="02000300000000000000" pitchFamily="2" charset="-127"/>
                </a:rPr>
                <a:t>4</a:t>
              </a:r>
            </a:p>
          </p:txBody>
        </p:sp>
      </p:grpSp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5" name="그림 4" descr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4355" y="2032742"/>
            <a:ext cx="5636989" cy="3110758"/>
          </a:xfrm>
          <a:prstGeom prst="rect">
            <a:avLst/>
          </a:prstGeom>
          <a:ln w="12700">
            <a:miter lim="400000"/>
          </a:ln>
          <a:effectLst>
            <a:outerShdw blurRad="279400" dist="38100" dir="2700000" rotWithShape="0">
              <a:srgbClr val="000000">
                <a:alpha val="40000"/>
              </a:srgbClr>
            </a:outerShdw>
          </a:effectLst>
        </p:spPr>
      </p:pic>
      <p:grpSp>
        <p:nvGrpSpPr>
          <p:cNvPr id="1008" name="그룹 7"/>
          <p:cNvGrpSpPr/>
          <p:nvPr/>
        </p:nvGrpSpPr>
        <p:grpSpPr>
          <a:xfrm>
            <a:off x="1981200" y="5366067"/>
            <a:ext cx="5640143" cy="4533313"/>
            <a:chOff x="0" y="0"/>
            <a:chExt cx="5640142" cy="4533311"/>
          </a:xfrm>
          <a:effectLst>
            <a:outerShdw blurRad="318208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1006" name="그림 5" descr="그림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5640143" cy="311075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07" name="그림 6" descr="그림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3064817"/>
              <a:ext cx="5640143" cy="146849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009" name="Freeform 2"/>
          <p:cNvSpPr/>
          <p:nvPr/>
        </p:nvSpPr>
        <p:spPr>
          <a:xfrm>
            <a:off x="0" y="-180827"/>
            <a:ext cx="18288000" cy="1919802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1010" name="TextBox 3"/>
          <p:cNvSpPr txBox="1"/>
          <p:nvPr/>
        </p:nvSpPr>
        <p:spPr>
          <a:xfrm>
            <a:off x="13454346" y="587864"/>
            <a:ext cx="3881155" cy="3563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r">
              <a:lnSpc>
                <a:spcPts val="3000"/>
              </a:lnSpc>
              <a:defRPr sz="2200">
                <a:solidFill>
                  <a:srgbClr val="FFFFFF"/>
                </a:solidFill>
                <a:latin typeface="Nanum Square"/>
                <a:ea typeface="Nanum Square"/>
                <a:cs typeface="Nanum Square"/>
                <a:sym typeface="Nanum Square"/>
              </a:defRPr>
            </a:lvl1pPr>
          </a:lstStyle>
          <a:p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프로젝트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설계</a:t>
            </a:r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1011" name="TextBox 4"/>
          <p:cNvSpPr txBox="1"/>
          <p:nvPr/>
        </p:nvSpPr>
        <p:spPr>
          <a:xfrm>
            <a:off x="952499" y="360851"/>
            <a:ext cx="11549348" cy="6873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ts val="5800"/>
              </a:lnSpc>
              <a:defRPr sz="4200" spc="-58">
                <a:solidFill>
                  <a:srgbClr val="FFFFFF"/>
                </a:solidFill>
                <a:latin typeface="Nanum Square"/>
                <a:ea typeface="Nanum Square"/>
                <a:cs typeface="Nanum Square"/>
                <a:sym typeface="Nanum Square"/>
              </a:defRPr>
            </a:pP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화면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설계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–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문의관리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페이지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(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관리자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only)</a:t>
            </a:r>
          </a:p>
        </p:txBody>
      </p:sp>
      <p:grpSp>
        <p:nvGrpSpPr>
          <p:cNvPr id="1014" name="타원 10"/>
          <p:cNvGrpSpPr/>
          <p:nvPr/>
        </p:nvGrpSpPr>
        <p:grpSpPr>
          <a:xfrm>
            <a:off x="2289154" y="2989113"/>
            <a:ext cx="362093" cy="372196"/>
            <a:chOff x="-1" y="0"/>
            <a:chExt cx="362092" cy="372194"/>
          </a:xfrm>
        </p:grpSpPr>
        <p:sp>
          <p:nvSpPr>
            <p:cNvPr id="1012" name="원"/>
            <p:cNvSpPr/>
            <p:nvPr/>
          </p:nvSpPr>
          <p:spPr>
            <a:xfrm>
              <a:off x="-1" y="0"/>
              <a:ext cx="362092" cy="372194"/>
            </a:xfrm>
            <a:prstGeom prst="ellipse">
              <a:avLst/>
            </a:prstGeom>
            <a:solidFill>
              <a:srgbClr val="000000">
                <a:alpha val="6588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 dirty="0">
                <a:latin typeface="굴림" panose="020B0600000101010101" pitchFamily="50" charset="-127"/>
                <a:ea typeface="Apple SD Gothic Neo" panose="02000300000000000000" pitchFamily="2" charset="-127"/>
              </a:endParaRPr>
            </a:p>
          </p:txBody>
        </p:sp>
        <p:sp>
          <p:nvSpPr>
            <p:cNvPr id="1013" name="1"/>
            <p:cNvSpPr txBox="1"/>
            <p:nvPr/>
          </p:nvSpPr>
          <p:spPr>
            <a:xfrm>
              <a:off x="98746" y="32210"/>
              <a:ext cx="164597" cy="307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</a:defRPr>
              </a:lvl1pPr>
            </a:lstStyle>
            <a:p>
              <a:r>
                <a:rPr dirty="0">
                  <a:latin typeface="굴림" panose="020B0600000101010101" pitchFamily="50" charset="-127"/>
                  <a:ea typeface="Apple SD Gothic Neo" panose="02000300000000000000" pitchFamily="2" charset="-127"/>
                </a:rPr>
                <a:t>1</a:t>
              </a:r>
            </a:p>
          </p:txBody>
        </p:sp>
      </p:grpSp>
      <p:grpSp>
        <p:nvGrpSpPr>
          <p:cNvPr id="1017" name="타원 15"/>
          <p:cNvGrpSpPr/>
          <p:nvPr/>
        </p:nvGrpSpPr>
        <p:grpSpPr>
          <a:xfrm>
            <a:off x="6809439" y="3860098"/>
            <a:ext cx="362093" cy="372196"/>
            <a:chOff x="-1" y="0"/>
            <a:chExt cx="362092" cy="372194"/>
          </a:xfrm>
        </p:grpSpPr>
        <p:sp>
          <p:nvSpPr>
            <p:cNvPr id="1015" name="원"/>
            <p:cNvSpPr/>
            <p:nvPr/>
          </p:nvSpPr>
          <p:spPr>
            <a:xfrm>
              <a:off x="-1" y="0"/>
              <a:ext cx="362092" cy="372194"/>
            </a:xfrm>
            <a:prstGeom prst="ellipse">
              <a:avLst/>
            </a:prstGeom>
            <a:solidFill>
              <a:srgbClr val="000000">
                <a:alpha val="6588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 dirty="0">
                <a:latin typeface="굴림" panose="020B0600000101010101" pitchFamily="50" charset="-127"/>
                <a:ea typeface="Apple SD Gothic Neo" panose="02000300000000000000" pitchFamily="2" charset="-127"/>
              </a:endParaRPr>
            </a:p>
          </p:txBody>
        </p:sp>
        <p:sp>
          <p:nvSpPr>
            <p:cNvPr id="1016" name="2"/>
            <p:cNvSpPr txBox="1"/>
            <p:nvPr/>
          </p:nvSpPr>
          <p:spPr>
            <a:xfrm>
              <a:off x="98746" y="32210"/>
              <a:ext cx="164597" cy="307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</a:defRPr>
              </a:lvl1pPr>
            </a:lstStyle>
            <a:p>
              <a:r>
                <a:rPr dirty="0">
                  <a:latin typeface="굴림" panose="020B0600000101010101" pitchFamily="50" charset="-127"/>
                  <a:ea typeface="Apple SD Gothic Neo" panose="02000300000000000000" pitchFamily="2" charset="-127"/>
                </a:rPr>
                <a:t>2</a:t>
              </a:r>
            </a:p>
          </p:txBody>
        </p:sp>
      </p:grpSp>
      <p:grpSp>
        <p:nvGrpSpPr>
          <p:cNvPr id="1020" name="타원 17"/>
          <p:cNvGrpSpPr/>
          <p:nvPr/>
        </p:nvGrpSpPr>
        <p:grpSpPr>
          <a:xfrm>
            <a:off x="3432153" y="7761312"/>
            <a:ext cx="362093" cy="372196"/>
            <a:chOff x="-1" y="0"/>
            <a:chExt cx="362092" cy="372194"/>
          </a:xfrm>
        </p:grpSpPr>
        <p:sp>
          <p:nvSpPr>
            <p:cNvPr id="1018" name="원"/>
            <p:cNvSpPr/>
            <p:nvPr/>
          </p:nvSpPr>
          <p:spPr>
            <a:xfrm>
              <a:off x="-1" y="0"/>
              <a:ext cx="362092" cy="372194"/>
            </a:xfrm>
            <a:prstGeom prst="ellipse">
              <a:avLst/>
            </a:prstGeom>
            <a:solidFill>
              <a:srgbClr val="000000">
                <a:alpha val="6588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 dirty="0">
                <a:latin typeface="굴림" panose="020B0600000101010101" pitchFamily="50" charset="-127"/>
                <a:ea typeface="Apple SD Gothic Neo" panose="02000300000000000000" pitchFamily="2" charset="-127"/>
              </a:endParaRPr>
            </a:p>
          </p:txBody>
        </p:sp>
        <p:sp>
          <p:nvSpPr>
            <p:cNvPr id="1019" name="3"/>
            <p:cNvSpPr txBox="1"/>
            <p:nvPr/>
          </p:nvSpPr>
          <p:spPr>
            <a:xfrm>
              <a:off x="98746" y="32210"/>
              <a:ext cx="164597" cy="307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</a:defRPr>
              </a:lvl1pPr>
            </a:lstStyle>
            <a:p>
              <a:r>
                <a:rPr dirty="0">
                  <a:latin typeface="굴림" panose="020B0600000101010101" pitchFamily="50" charset="-127"/>
                  <a:ea typeface="Apple SD Gothic Neo" panose="02000300000000000000" pitchFamily="2" charset="-127"/>
                </a:rPr>
                <a:t>3</a:t>
              </a:r>
            </a:p>
          </p:txBody>
        </p:sp>
      </p:grpSp>
      <p:grpSp>
        <p:nvGrpSpPr>
          <p:cNvPr id="1023" name="타원 8"/>
          <p:cNvGrpSpPr/>
          <p:nvPr/>
        </p:nvGrpSpPr>
        <p:grpSpPr>
          <a:xfrm>
            <a:off x="6628395" y="8770032"/>
            <a:ext cx="362093" cy="372196"/>
            <a:chOff x="-1" y="0"/>
            <a:chExt cx="362092" cy="372194"/>
          </a:xfrm>
        </p:grpSpPr>
        <p:sp>
          <p:nvSpPr>
            <p:cNvPr id="1021" name="원"/>
            <p:cNvSpPr/>
            <p:nvPr/>
          </p:nvSpPr>
          <p:spPr>
            <a:xfrm>
              <a:off x="-1" y="0"/>
              <a:ext cx="362092" cy="372194"/>
            </a:xfrm>
            <a:prstGeom prst="ellipse">
              <a:avLst/>
            </a:prstGeom>
            <a:solidFill>
              <a:srgbClr val="000000">
                <a:alpha val="6588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 dirty="0">
                <a:latin typeface="굴림" panose="020B0600000101010101" pitchFamily="50" charset="-127"/>
                <a:ea typeface="Apple SD Gothic Neo" panose="02000300000000000000" pitchFamily="2" charset="-127"/>
              </a:endParaRPr>
            </a:p>
          </p:txBody>
        </p:sp>
        <p:sp>
          <p:nvSpPr>
            <p:cNvPr id="1022" name="4"/>
            <p:cNvSpPr txBox="1"/>
            <p:nvPr/>
          </p:nvSpPr>
          <p:spPr>
            <a:xfrm>
              <a:off x="98746" y="32210"/>
              <a:ext cx="164597" cy="307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</a:defRPr>
              </a:lvl1pPr>
            </a:lstStyle>
            <a:p>
              <a:r>
                <a:rPr dirty="0">
                  <a:latin typeface="굴림" panose="020B0600000101010101" pitchFamily="50" charset="-127"/>
                  <a:ea typeface="Apple SD Gothic Neo" panose="02000300000000000000" pitchFamily="2" charset="-127"/>
                </a:rPr>
                <a:t>4</a:t>
              </a:r>
            </a:p>
          </p:txBody>
        </p:sp>
      </p:grpSp>
      <p:graphicFrame>
        <p:nvGraphicFramePr>
          <p:cNvPr id="1024" name="표 9"/>
          <p:cNvGraphicFramePr/>
          <p:nvPr>
            <p:extLst>
              <p:ext uri="{D42A27DB-BD31-4B8C-83A1-F6EECF244321}">
                <p14:modId xmlns:p14="http://schemas.microsoft.com/office/powerpoint/2010/main" val="3076402522"/>
              </p:ext>
            </p:extLst>
          </p:nvPr>
        </p:nvGraphicFramePr>
        <p:xfrm>
          <a:off x="8758428" y="3933173"/>
          <a:ext cx="7929372" cy="4014236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8329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964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8556">
                <a:tc>
                  <a:txBody>
                    <a:bodyPr/>
                    <a:lstStyle/>
                    <a:p>
                      <a:pPr algn="ctr">
                        <a:defRPr sz="1400"/>
                      </a:pP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번호</a:t>
                      </a:r>
                      <a:endParaRPr sz="1600" b="0" i="0" dirty="0">
                        <a:latin typeface="굴림" panose="020B0600000101010101" pitchFamily="50" charset="-127"/>
                        <a:ea typeface="Apple SD Gothic Neo" panose="02000300000000000000" pitchFamily="2" charset="-127"/>
                        <a:cs typeface="+mj-cs"/>
                        <a:sym typeface="Helvetica"/>
                      </a:endParaRPr>
                    </a:p>
                  </a:txBody>
                  <a:tcPr marL="45720" marR="45720" anchor="ctr" horzOverflow="overflow">
                    <a:lnL w="12700">
                      <a:solidFill>
                        <a:srgbClr val="D9D9D9"/>
                      </a:solidFill>
                    </a:lnL>
                    <a:lnR w="12700">
                      <a:solidFill>
                        <a:srgbClr val="D9D9D9"/>
                      </a:solidFill>
                    </a:lnR>
                    <a:lnT w="12700">
                      <a:solidFill>
                        <a:srgbClr val="D9D9D9"/>
                      </a:solidFill>
                    </a:lnT>
                    <a:lnB w="12700">
                      <a:solidFill>
                        <a:srgbClr val="D9D9D9"/>
                      </a:solidFill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/>
                      </a:pP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기능</a:t>
                      </a:r>
                      <a:endParaRPr sz="1600" b="0" i="0" dirty="0">
                        <a:latin typeface="굴림" panose="020B0600000101010101" pitchFamily="50" charset="-127"/>
                        <a:ea typeface="Apple SD Gothic Neo" panose="02000300000000000000" pitchFamily="2" charset="-127"/>
                        <a:cs typeface="+mj-cs"/>
                        <a:sym typeface="Helvetica"/>
                      </a:endParaRPr>
                    </a:p>
                  </a:txBody>
                  <a:tcPr marL="45720" marR="45720" anchor="ctr" horzOverflow="overflow">
                    <a:lnL w="12700">
                      <a:solidFill>
                        <a:srgbClr val="D9D9D9"/>
                      </a:solidFill>
                    </a:lnL>
                    <a:lnR w="12700">
                      <a:solidFill>
                        <a:srgbClr val="D9D9D9"/>
                      </a:solidFill>
                    </a:lnR>
                    <a:lnT w="12700">
                      <a:solidFill>
                        <a:srgbClr val="D9D9D9"/>
                      </a:solidFill>
                    </a:lnT>
                    <a:lnB w="12700">
                      <a:solidFill>
                        <a:srgbClr val="D9D9D9"/>
                      </a:solidFill>
                    </a:lnB>
                    <a:solidFill>
                      <a:schemeClr val="accent5">
                        <a:alpha val="69804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821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9D9D9"/>
                      </a:solidFill>
                    </a:lnL>
                    <a:lnR w="12700">
                      <a:solidFill>
                        <a:srgbClr val="D9D9D9"/>
                      </a:solidFill>
                    </a:lnR>
                    <a:lnT w="12700">
                      <a:solidFill>
                        <a:srgbClr val="D9D9D9"/>
                      </a:solidFill>
                    </a:lnT>
                    <a:lnB w="12700">
                      <a:solidFill>
                        <a:srgbClr val="D9D9D9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[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QnA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관련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필터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및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결과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내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재검색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]</a:t>
                      </a:r>
                    </a:p>
                    <a:p>
                      <a:pPr algn="l">
                        <a:defRPr sz="1400"/>
                      </a:pP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QnA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관련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필터로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문의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조회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가능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.</a:t>
                      </a:r>
                    </a:p>
                    <a:p>
                      <a:pPr algn="l">
                        <a:defRPr sz="1400"/>
                      </a:pP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내용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,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회원번호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,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닉네임으로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검색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가능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.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D9D9D9"/>
                      </a:solidFill>
                    </a:lnL>
                    <a:lnR w="12700">
                      <a:solidFill>
                        <a:srgbClr val="D9D9D9"/>
                      </a:solidFill>
                    </a:lnR>
                    <a:lnT w="12700">
                      <a:solidFill>
                        <a:srgbClr val="D9D9D9"/>
                      </a:solidFill>
                    </a:lnT>
                    <a:lnB w="12700">
                      <a:solidFill>
                        <a:srgbClr val="D9D9D9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821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9D9D9"/>
                      </a:solidFill>
                    </a:lnL>
                    <a:lnR w="12700">
                      <a:solidFill>
                        <a:srgbClr val="D9D9D9"/>
                      </a:solidFill>
                    </a:lnR>
                    <a:lnT w="12700">
                      <a:solidFill>
                        <a:srgbClr val="D9D9D9"/>
                      </a:solidFill>
                    </a:lnT>
                    <a:lnB w="12700">
                      <a:solidFill>
                        <a:srgbClr val="D9D9D9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[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QnA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정보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행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]</a:t>
                      </a:r>
                    </a:p>
                    <a:p>
                      <a:pPr algn="l">
                        <a:defRPr sz="1400"/>
                      </a:pP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관련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정보를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한눈에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조회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가능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. </a:t>
                      </a:r>
                    </a:p>
                    <a:p>
                      <a:pPr algn="l">
                        <a:defRPr sz="1400"/>
                      </a:pP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행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클릭시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해당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QnA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상세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내용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페이지로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이동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.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D9D9D9"/>
                      </a:solidFill>
                    </a:lnL>
                    <a:lnR w="12700">
                      <a:solidFill>
                        <a:srgbClr val="D9D9D9"/>
                      </a:solidFill>
                    </a:lnR>
                    <a:lnT w="12700">
                      <a:solidFill>
                        <a:srgbClr val="D9D9D9"/>
                      </a:solidFill>
                    </a:lnT>
                    <a:lnB w="12700">
                      <a:solidFill>
                        <a:srgbClr val="D9D9D9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821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9D9D9"/>
                      </a:solidFill>
                    </a:lnL>
                    <a:lnR w="12700">
                      <a:solidFill>
                        <a:srgbClr val="D9D9D9"/>
                      </a:solidFill>
                    </a:lnR>
                    <a:lnT w="12700">
                      <a:solidFill>
                        <a:srgbClr val="D9D9D9"/>
                      </a:solidFill>
                    </a:lnT>
                    <a:lnB w="12700">
                      <a:solidFill>
                        <a:srgbClr val="D9D9D9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[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QnA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상세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내용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]</a:t>
                      </a:r>
                    </a:p>
                    <a:p>
                      <a:pPr algn="l">
                        <a:defRPr sz="1400"/>
                      </a:pP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사용자가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등록한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내용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확인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가능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.</a:t>
                      </a:r>
                    </a:p>
                    <a:p>
                      <a:pPr algn="l">
                        <a:defRPr sz="1400"/>
                      </a:pP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파손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,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배송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정보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등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문의와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관련된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이미지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조회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가능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.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클릭시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모달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창으로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원본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이미지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크기로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확인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할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수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있음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.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D9D9D9"/>
                      </a:solidFill>
                    </a:lnL>
                    <a:lnR w="12700">
                      <a:solidFill>
                        <a:srgbClr val="D9D9D9"/>
                      </a:solidFill>
                    </a:lnR>
                    <a:lnT w="12700">
                      <a:solidFill>
                        <a:srgbClr val="D9D9D9"/>
                      </a:solidFill>
                    </a:lnT>
                    <a:lnB w="12700">
                      <a:solidFill>
                        <a:srgbClr val="D9D9D9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792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9D9D9"/>
                      </a:solidFill>
                    </a:lnL>
                    <a:lnR w="12700">
                      <a:solidFill>
                        <a:srgbClr val="D9D9D9"/>
                      </a:solidFill>
                    </a:lnR>
                    <a:lnT w="12700">
                      <a:solidFill>
                        <a:srgbClr val="D9D9D9"/>
                      </a:solidFill>
                    </a:lnT>
                    <a:lnB w="12700">
                      <a:solidFill>
                        <a:srgbClr val="D9D9D9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[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문의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답변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]</a:t>
                      </a:r>
                    </a:p>
                    <a:p>
                      <a:pPr algn="l">
                        <a:defRPr sz="1400"/>
                      </a:pP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문의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미답변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시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답변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input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창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오픈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및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등록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가능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.</a:t>
                      </a:r>
                    </a:p>
                    <a:p>
                      <a:pPr algn="l">
                        <a:defRPr sz="1400"/>
                      </a:pP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답변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후에는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삭제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또는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수정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불가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.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D9D9D9"/>
                      </a:solidFill>
                    </a:lnL>
                    <a:lnR w="12700">
                      <a:solidFill>
                        <a:srgbClr val="D9D9D9"/>
                      </a:solidFill>
                    </a:lnR>
                    <a:lnT w="12700">
                      <a:solidFill>
                        <a:srgbClr val="D9D9D9"/>
                      </a:solidFill>
                    </a:lnT>
                    <a:lnB w="12700">
                      <a:solidFill>
                        <a:srgbClr val="D9D9D9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그림 8" descr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3196" y="6170619"/>
            <a:ext cx="6485062" cy="3570645"/>
          </a:xfrm>
          <a:prstGeom prst="rect">
            <a:avLst/>
          </a:prstGeom>
          <a:ln w="12700">
            <a:miter lim="400000"/>
          </a:ln>
          <a:effectLst>
            <a:outerShdw blurRad="190500" dist="38100" dir="2700000" rotWithShape="0">
              <a:srgbClr val="000000">
                <a:alpha val="40000"/>
              </a:srgbClr>
            </a:outerShdw>
          </a:effectLst>
        </p:spPr>
      </p:pic>
      <p:pic>
        <p:nvPicPr>
          <p:cNvPr id="1029" name="그림 7" descr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0" y="2170721"/>
            <a:ext cx="6503455" cy="3584642"/>
          </a:xfrm>
          <a:prstGeom prst="rect">
            <a:avLst/>
          </a:prstGeom>
          <a:ln w="12700">
            <a:miter lim="400000"/>
          </a:ln>
          <a:effectLst>
            <a:outerShdw blurRad="215900" dist="38100" dir="2700000" rotWithShape="0">
              <a:srgbClr val="000000">
                <a:alpha val="40000"/>
              </a:srgbClr>
            </a:outerShdw>
          </a:effectLst>
        </p:spPr>
      </p:pic>
      <p:sp>
        <p:nvSpPr>
          <p:cNvPr id="1030" name="Freeform 2"/>
          <p:cNvSpPr/>
          <p:nvPr/>
        </p:nvSpPr>
        <p:spPr>
          <a:xfrm>
            <a:off x="0" y="-180827"/>
            <a:ext cx="18288000" cy="1919802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1031" name="TextBox 3"/>
          <p:cNvSpPr txBox="1"/>
          <p:nvPr/>
        </p:nvSpPr>
        <p:spPr>
          <a:xfrm>
            <a:off x="13454346" y="587864"/>
            <a:ext cx="3881155" cy="3563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r">
              <a:lnSpc>
                <a:spcPts val="3000"/>
              </a:lnSpc>
              <a:defRPr sz="2200">
                <a:solidFill>
                  <a:srgbClr val="FFFFFF"/>
                </a:solidFill>
                <a:latin typeface="Nanum Square"/>
                <a:ea typeface="Nanum Square"/>
                <a:cs typeface="Nanum Square"/>
                <a:sym typeface="Nanum Square"/>
              </a:defRPr>
            </a:lvl1pPr>
          </a:lstStyle>
          <a:p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프로젝트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설계</a:t>
            </a:r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1032" name="TextBox 4"/>
          <p:cNvSpPr txBox="1"/>
          <p:nvPr/>
        </p:nvSpPr>
        <p:spPr>
          <a:xfrm>
            <a:off x="952499" y="360851"/>
            <a:ext cx="11549348" cy="6873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ts val="5800"/>
              </a:lnSpc>
              <a:defRPr sz="4200" spc="-58">
                <a:solidFill>
                  <a:srgbClr val="FFFFFF"/>
                </a:solidFill>
                <a:latin typeface="Nanum Square"/>
                <a:ea typeface="Nanum Square"/>
                <a:cs typeface="Nanum Square"/>
                <a:sym typeface="Nanum Square"/>
              </a:defRPr>
            </a:pP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화면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설계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–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거래조회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페이지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(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관리자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only)</a:t>
            </a:r>
          </a:p>
        </p:txBody>
      </p:sp>
      <p:graphicFrame>
        <p:nvGraphicFramePr>
          <p:cNvPr id="1033" name="표 24"/>
          <p:cNvGraphicFramePr/>
          <p:nvPr>
            <p:extLst>
              <p:ext uri="{D42A27DB-BD31-4B8C-83A1-F6EECF244321}">
                <p14:modId xmlns:p14="http://schemas.microsoft.com/office/powerpoint/2010/main" val="182308831"/>
              </p:ext>
            </p:extLst>
          </p:nvPr>
        </p:nvGraphicFramePr>
        <p:xfrm>
          <a:off x="8991600" y="4457700"/>
          <a:ext cx="7929372" cy="2703596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8329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964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8556">
                <a:tc>
                  <a:txBody>
                    <a:bodyPr/>
                    <a:lstStyle/>
                    <a:p>
                      <a:pPr algn="ctr">
                        <a:defRPr sz="1400"/>
                      </a:pP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번호</a:t>
                      </a:r>
                      <a:endParaRPr sz="1600" b="0" i="0" dirty="0">
                        <a:latin typeface="굴림" panose="020B0600000101010101" pitchFamily="50" charset="-127"/>
                        <a:ea typeface="Apple SD Gothic Neo" panose="02000300000000000000" pitchFamily="2" charset="-127"/>
                        <a:cs typeface="+mj-cs"/>
                        <a:sym typeface="Helvetica"/>
                      </a:endParaRPr>
                    </a:p>
                  </a:txBody>
                  <a:tcPr marL="45720" marR="45720" anchor="ctr" horzOverflow="overflow">
                    <a:lnL w="12700">
                      <a:solidFill>
                        <a:srgbClr val="D9D9D9"/>
                      </a:solidFill>
                    </a:lnL>
                    <a:lnR w="12700">
                      <a:solidFill>
                        <a:srgbClr val="D9D9D9"/>
                      </a:solidFill>
                    </a:lnR>
                    <a:lnT w="12700">
                      <a:solidFill>
                        <a:srgbClr val="D9D9D9"/>
                      </a:solidFill>
                    </a:lnT>
                    <a:lnB w="12700">
                      <a:solidFill>
                        <a:srgbClr val="D9D9D9"/>
                      </a:solidFill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/>
                      </a:pP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기능</a:t>
                      </a:r>
                      <a:endParaRPr sz="1600" b="0" i="0" dirty="0">
                        <a:latin typeface="굴림" panose="020B0600000101010101" pitchFamily="50" charset="-127"/>
                        <a:ea typeface="Apple SD Gothic Neo" panose="02000300000000000000" pitchFamily="2" charset="-127"/>
                        <a:cs typeface="+mj-cs"/>
                        <a:sym typeface="Helvetica"/>
                      </a:endParaRPr>
                    </a:p>
                  </a:txBody>
                  <a:tcPr marL="45720" marR="45720" anchor="ctr" horzOverflow="overflow">
                    <a:lnL w="12700">
                      <a:solidFill>
                        <a:srgbClr val="D9D9D9"/>
                      </a:solidFill>
                    </a:lnL>
                    <a:lnR w="12700">
                      <a:solidFill>
                        <a:srgbClr val="D9D9D9"/>
                      </a:solidFill>
                    </a:lnR>
                    <a:lnT w="12700">
                      <a:solidFill>
                        <a:srgbClr val="D9D9D9"/>
                      </a:solidFill>
                    </a:lnT>
                    <a:lnB w="12700">
                      <a:solidFill>
                        <a:srgbClr val="D9D9D9"/>
                      </a:solidFill>
                    </a:lnB>
                    <a:solidFill>
                      <a:schemeClr val="accent5">
                        <a:alpha val="69804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821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9D9D9"/>
                      </a:solidFill>
                    </a:lnL>
                    <a:lnR w="12700">
                      <a:solidFill>
                        <a:srgbClr val="D9D9D9"/>
                      </a:solidFill>
                    </a:lnR>
                    <a:lnT w="12700">
                      <a:solidFill>
                        <a:srgbClr val="D9D9D9"/>
                      </a:solidFill>
                    </a:lnT>
                    <a:lnB w="12700">
                      <a:solidFill>
                        <a:srgbClr val="D9D9D9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[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거래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관련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필터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&amp;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결과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내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재검색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]</a:t>
                      </a:r>
                    </a:p>
                    <a:p>
                      <a:pPr algn="l">
                        <a:defRPr sz="1400"/>
                      </a:pP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거래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일자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지정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및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주문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상태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필터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사용하여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조회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가능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. </a:t>
                      </a:r>
                    </a:p>
                    <a:p>
                      <a:pPr algn="l">
                        <a:defRPr sz="1400"/>
                      </a:pP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주문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아이디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,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구매자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 UID,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수령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주소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,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수령인으로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검색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가능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.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D9D9D9"/>
                      </a:solidFill>
                    </a:lnL>
                    <a:lnR w="12700">
                      <a:solidFill>
                        <a:srgbClr val="D9D9D9"/>
                      </a:solidFill>
                    </a:lnR>
                    <a:lnT w="12700">
                      <a:solidFill>
                        <a:srgbClr val="D9D9D9"/>
                      </a:solidFill>
                    </a:lnT>
                    <a:lnB w="12700">
                      <a:solidFill>
                        <a:srgbClr val="D9D9D9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821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9D9D9"/>
                      </a:solidFill>
                    </a:lnL>
                    <a:lnR w="12700">
                      <a:solidFill>
                        <a:srgbClr val="D9D9D9"/>
                      </a:solidFill>
                    </a:lnR>
                    <a:lnT w="12700">
                      <a:solidFill>
                        <a:srgbClr val="D9D9D9"/>
                      </a:solidFill>
                    </a:lnT>
                    <a:lnB w="12700">
                      <a:solidFill>
                        <a:srgbClr val="D9D9D9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[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주문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정보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행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]</a:t>
                      </a:r>
                    </a:p>
                    <a:p>
                      <a:pPr algn="l">
                        <a:defRPr sz="1400"/>
                      </a:pP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주문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단위로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행이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만들어지며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,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그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안에서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상세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주문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으로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나뉘어짐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. </a:t>
                      </a:r>
                    </a:p>
                    <a:p>
                      <a:pPr algn="l">
                        <a:defRPr sz="1400"/>
                      </a:pP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행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클릭시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해당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주문과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관련된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상세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정보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모달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오픈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.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D9D9D9"/>
                      </a:solidFill>
                    </a:lnL>
                    <a:lnR w="12700">
                      <a:solidFill>
                        <a:srgbClr val="D9D9D9"/>
                      </a:solidFill>
                    </a:lnR>
                    <a:lnT w="12700">
                      <a:solidFill>
                        <a:srgbClr val="D9D9D9"/>
                      </a:solidFill>
                    </a:lnT>
                    <a:lnB w="12700">
                      <a:solidFill>
                        <a:srgbClr val="D9D9D9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821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9D9D9"/>
                      </a:solidFill>
                    </a:lnL>
                    <a:lnR w="12700">
                      <a:solidFill>
                        <a:srgbClr val="D9D9D9"/>
                      </a:solidFill>
                    </a:lnR>
                    <a:lnT w="12700">
                      <a:solidFill>
                        <a:srgbClr val="D9D9D9"/>
                      </a:solidFill>
                    </a:lnT>
                    <a:lnB w="12700">
                      <a:solidFill>
                        <a:srgbClr val="D9D9D9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[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주문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상세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정보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]</a:t>
                      </a:r>
                    </a:p>
                    <a:p>
                      <a:pPr algn="l">
                        <a:defRPr sz="1400"/>
                      </a:pP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주문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상세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정보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조회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가능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.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취소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상품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있을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경우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취소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상품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및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사유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표시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.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D9D9D9"/>
                      </a:solidFill>
                    </a:lnL>
                    <a:lnR w="12700">
                      <a:solidFill>
                        <a:srgbClr val="D9D9D9"/>
                      </a:solidFill>
                    </a:lnR>
                    <a:lnT w="12700">
                      <a:solidFill>
                        <a:srgbClr val="D9D9D9"/>
                      </a:solidFill>
                    </a:lnT>
                    <a:lnB w="12700">
                      <a:solidFill>
                        <a:srgbClr val="D9D9D9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1036" name="타원 10"/>
          <p:cNvGrpSpPr/>
          <p:nvPr/>
        </p:nvGrpSpPr>
        <p:grpSpPr>
          <a:xfrm>
            <a:off x="2153917" y="3086100"/>
            <a:ext cx="362093" cy="372195"/>
            <a:chOff x="-1" y="0"/>
            <a:chExt cx="362092" cy="372194"/>
          </a:xfrm>
        </p:grpSpPr>
        <p:sp>
          <p:nvSpPr>
            <p:cNvPr id="1034" name="원"/>
            <p:cNvSpPr/>
            <p:nvPr/>
          </p:nvSpPr>
          <p:spPr>
            <a:xfrm>
              <a:off x="-1" y="0"/>
              <a:ext cx="362092" cy="372194"/>
            </a:xfrm>
            <a:prstGeom prst="ellipse">
              <a:avLst/>
            </a:prstGeom>
            <a:solidFill>
              <a:srgbClr val="000000">
                <a:alpha val="6588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 dirty="0">
                <a:latin typeface="굴림" panose="020B0600000101010101" pitchFamily="50" charset="-127"/>
                <a:ea typeface="Apple SD Gothic Neo" panose="02000300000000000000" pitchFamily="2" charset="-127"/>
              </a:endParaRPr>
            </a:p>
          </p:txBody>
        </p:sp>
        <p:sp>
          <p:nvSpPr>
            <p:cNvPr id="1035" name="1"/>
            <p:cNvSpPr txBox="1"/>
            <p:nvPr/>
          </p:nvSpPr>
          <p:spPr>
            <a:xfrm>
              <a:off x="98746" y="32210"/>
              <a:ext cx="164597" cy="3077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</a:defRPr>
              </a:lvl1pPr>
            </a:lstStyle>
            <a:p>
              <a:r>
                <a:rPr dirty="0">
                  <a:latin typeface="굴림" panose="020B0600000101010101" pitchFamily="50" charset="-127"/>
                  <a:ea typeface="Apple SD Gothic Neo" panose="02000300000000000000" pitchFamily="2" charset="-127"/>
                </a:rPr>
                <a:t>1</a:t>
              </a:r>
            </a:p>
          </p:txBody>
        </p:sp>
      </p:grpSp>
      <p:grpSp>
        <p:nvGrpSpPr>
          <p:cNvPr id="1039" name="타원 15"/>
          <p:cNvGrpSpPr/>
          <p:nvPr/>
        </p:nvGrpSpPr>
        <p:grpSpPr>
          <a:xfrm>
            <a:off x="7226857" y="4113081"/>
            <a:ext cx="362093" cy="372196"/>
            <a:chOff x="-1" y="0"/>
            <a:chExt cx="362092" cy="372194"/>
          </a:xfrm>
        </p:grpSpPr>
        <p:sp>
          <p:nvSpPr>
            <p:cNvPr id="1037" name="원"/>
            <p:cNvSpPr/>
            <p:nvPr/>
          </p:nvSpPr>
          <p:spPr>
            <a:xfrm>
              <a:off x="-1" y="0"/>
              <a:ext cx="362092" cy="372194"/>
            </a:xfrm>
            <a:prstGeom prst="ellipse">
              <a:avLst/>
            </a:prstGeom>
            <a:solidFill>
              <a:srgbClr val="000000">
                <a:alpha val="6588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 dirty="0">
                <a:latin typeface="굴림" panose="020B0600000101010101" pitchFamily="50" charset="-127"/>
                <a:ea typeface="Apple SD Gothic Neo" panose="02000300000000000000" pitchFamily="2" charset="-127"/>
              </a:endParaRPr>
            </a:p>
          </p:txBody>
        </p:sp>
        <p:sp>
          <p:nvSpPr>
            <p:cNvPr id="1038" name="2"/>
            <p:cNvSpPr txBox="1"/>
            <p:nvPr/>
          </p:nvSpPr>
          <p:spPr>
            <a:xfrm>
              <a:off x="98746" y="32210"/>
              <a:ext cx="164597" cy="307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</a:defRPr>
              </a:lvl1pPr>
            </a:lstStyle>
            <a:p>
              <a:r>
                <a:rPr dirty="0">
                  <a:latin typeface="굴림" panose="020B0600000101010101" pitchFamily="50" charset="-127"/>
                  <a:ea typeface="Apple SD Gothic Neo" panose="02000300000000000000" pitchFamily="2" charset="-127"/>
                </a:rPr>
                <a:t>2</a:t>
              </a:r>
            </a:p>
          </p:txBody>
        </p:sp>
      </p:grpSp>
      <p:grpSp>
        <p:nvGrpSpPr>
          <p:cNvPr id="1042" name="타원 17"/>
          <p:cNvGrpSpPr/>
          <p:nvPr/>
        </p:nvGrpSpPr>
        <p:grpSpPr>
          <a:xfrm>
            <a:off x="6268717" y="7200900"/>
            <a:ext cx="362093" cy="372195"/>
            <a:chOff x="-1" y="0"/>
            <a:chExt cx="362092" cy="372194"/>
          </a:xfrm>
        </p:grpSpPr>
        <p:sp>
          <p:nvSpPr>
            <p:cNvPr id="1040" name="원"/>
            <p:cNvSpPr/>
            <p:nvPr/>
          </p:nvSpPr>
          <p:spPr>
            <a:xfrm>
              <a:off x="-1" y="0"/>
              <a:ext cx="362092" cy="372194"/>
            </a:xfrm>
            <a:prstGeom prst="ellipse">
              <a:avLst/>
            </a:prstGeom>
            <a:solidFill>
              <a:srgbClr val="000000">
                <a:alpha val="6588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 dirty="0">
                <a:latin typeface="굴림" panose="020B0600000101010101" pitchFamily="50" charset="-127"/>
                <a:ea typeface="Apple SD Gothic Neo" panose="02000300000000000000" pitchFamily="2" charset="-127"/>
              </a:endParaRPr>
            </a:p>
          </p:txBody>
        </p:sp>
        <p:sp>
          <p:nvSpPr>
            <p:cNvPr id="1041" name="3"/>
            <p:cNvSpPr txBox="1"/>
            <p:nvPr/>
          </p:nvSpPr>
          <p:spPr>
            <a:xfrm>
              <a:off x="98746" y="32210"/>
              <a:ext cx="164597" cy="3077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</a:defRPr>
              </a:lvl1pPr>
            </a:lstStyle>
            <a:p>
              <a:r>
                <a:rPr dirty="0">
                  <a:latin typeface="굴림" panose="020B0600000101010101" pitchFamily="50" charset="-127"/>
                  <a:ea typeface="Apple SD Gothic Neo" panose="02000300000000000000" pitchFamily="2" charset="-127"/>
                </a:rPr>
                <a:t>3</a:t>
              </a:r>
            </a:p>
          </p:txBody>
        </p:sp>
      </p:grpSp>
    </p:spTree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B4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Freeform 3"/>
          <p:cNvSpPr/>
          <p:nvPr/>
        </p:nvSpPr>
        <p:spPr>
          <a:xfrm>
            <a:off x="4999327" y="5623500"/>
            <a:ext cx="8289322" cy="1905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endParaRPr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047" name="Freeform 4"/>
          <p:cNvSpPr/>
          <p:nvPr/>
        </p:nvSpPr>
        <p:spPr>
          <a:xfrm>
            <a:off x="12540005" y="4832089"/>
            <a:ext cx="643893" cy="62282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68C7A8B1-DC1D-5A9E-2A44-1187995477CE}"/>
              </a:ext>
            </a:extLst>
          </p:cNvPr>
          <p:cNvSpPr txBox="1"/>
          <p:nvPr/>
        </p:nvSpPr>
        <p:spPr>
          <a:xfrm>
            <a:off x="7194074" y="4021824"/>
            <a:ext cx="3899828" cy="13635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lnSpc>
                <a:spcPts val="12500"/>
              </a:lnSpc>
              <a:defRPr sz="6000" b="1" spc="-484">
                <a:solidFill>
                  <a:srgbClr val="FFFFFF"/>
                </a:solidFill>
                <a:latin typeface="Nanum Square Bold"/>
                <a:ea typeface="Nanum Square Bold"/>
                <a:cs typeface="Nanum Square Bold"/>
                <a:sym typeface="Nanum Square Bold"/>
              </a:defRPr>
            </a:lvl1pPr>
          </a:lstStyle>
          <a:p>
            <a:r>
              <a:rPr lang="ko-KR" altLang="en-US" b="0" dirty="0">
                <a:latin typeface="굴림" panose="020B0600000101010101" pitchFamily="50" charset="-127"/>
                <a:ea typeface="Apple SD Gothic Neo" panose="02000300000000000000" pitchFamily="2" charset="-127"/>
              </a:rPr>
              <a:t>시현 및 회고</a:t>
            </a:r>
            <a:endParaRPr b="0"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</p:spTree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Freeform 2"/>
          <p:cNvSpPr/>
          <p:nvPr/>
        </p:nvSpPr>
        <p:spPr>
          <a:xfrm>
            <a:off x="0" y="-180827"/>
            <a:ext cx="18288000" cy="1919802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1054" name="TextBox 3"/>
          <p:cNvSpPr txBox="1"/>
          <p:nvPr/>
        </p:nvSpPr>
        <p:spPr>
          <a:xfrm>
            <a:off x="13454346" y="587864"/>
            <a:ext cx="3881155" cy="3563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r">
              <a:lnSpc>
                <a:spcPts val="3000"/>
              </a:lnSpc>
              <a:defRPr sz="2200">
                <a:solidFill>
                  <a:srgbClr val="FFFFFF"/>
                </a:solidFill>
                <a:latin typeface="Nanum Square"/>
                <a:ea typeface="Nanum Square"/>
                <a:cs typeface="Nanum Square"/>
                <a:sym typeface="Nanum Square"/>
              </a:defRPr>
            </a:lvl1pPr>
          </a:lstStyle>
          <a:p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시현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및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회고</a:t>
            </a:r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1055" name="TextBox 4"/>
          <p:cNvSpPr txBox="1"/>
          <p:nvPr/>
        </p:nvSpPr>
        <p:spPr>
          <a:xfrm>
            <a:off x="952499" y="360851"/>
            <a:ext cx="11549348" cy="6873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ts val="5800"/>
              </a:lnSpc>
              <a:defRPr sz="4200" spc="-58">
                <a:solidFill>
                  <a:srgbClr val="FFFFFF"/>
                </a:solidFill>
                <a:latin typeface="Nanum Square"/>
                <a:ea typeface="Nanum Square"/>
                <a:cs typeface="Nanum Square"/>
                <a:sym typeface="Nanum Square"/>
              </a:defRPr>
            </a:pP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회고</a:t>
            </a:r>
            <a:r>
              <a:rPr lang="ko-KR" altLang="en-US"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-</a:t>
            </a:r>
            <a:r>
              <a:rPr lang="ko-KR" altLang="en-US"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백앤드</a:t>
            </a:r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5" name="모서리가 둥근 직사각형 8"/>
          <p:cNvSpPr/>
          <p:nvPr/>
        </p:nvSpPr>
        <p:spPr>
          <a:xfrm>
            <a:off x="321726" y="2002377"/>
            <a:ext cx="8852794" cy="321340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 w="12700">
            <a:miter lim="400000"/>
          </a:ln>
          <a:effectLst>
            <a:outerShdw blurRad="292100" dist="38100" dir="2700000" rotWithShape="0">
              <a:srgbClr val="000000">
                <a:alpha val="13000"/>
              </a:srgbClr>
            </a:outerShdw>
          </a:effectLst>
        </p:spPr>
        <p:txBody>
          <a:bodyPr lIns="45719" rIns="45719" anchor="ctr"/>
          <a:lstStyle/>
          <a:p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6" name="TextBox 9"/>
          <p:cNvSpPr txBox="1"/>
          <p:nvPr/>
        </p:nvSpPr>
        <p:spPr>
          <a:xfrm>
            <a:off x="573664" y="2952333"/>
            <a:ext cx="8348918" cy="8322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marL="342900" indent="-342900">
              <a:lnSpc>
                <a:spcPts val="3400"/>
              </a:lnSpc>
              <a:buSzPct val="100000"/>
              <a:buFont typeface="Arial"/>
              <a:buChar char="•"/>
            </a:pPr>
            <a:r>
              <a:rPr lang="ko-KR" altLang="en-US" dirty="0">
                <a:latin typeface="굴림" panose="020B0600000101010101" pitchFamily="50" charset="-127"/>
                <a:ea typeface="Apple SD Gothic Neo" panose="02000300000000000000" pitchFamily="2" charset="-127"/>
                <a:cs typeface="+mj-cs"/>
                <a:sym typeface="Helvetica"/>
              </a:rPr>
              <a:t>문제</a:t>
            </a:r>
            <a:r>
              <a:rPr lang="en-US" altLang="ko-KR" dirty="0">
                <a:latin typeface="굴림" panose="020B0600000101010101" pitchFamily="50" charset="-127"/>
                <a:ea typeface="Apple SD Gothic Neo" panose="02000300000000000000" pitchFamily="2" charset="-127"/>
                <a:cs typeface="+mj-cs"/>
                <a:sym typeface="Helvetica"/>
              </a:rPr>
              <a:t>: </a:t>
            </a:r>
            <a:r>
              <a:rPr lang="ko-KR" altLang="en-US" dirty="0">
                <a:latin typeface="굴림" panose="020B0600000101010101" pitchFamily="50" charset="-127"/>
                <a:ea typeface="Apple SD Gothic Neo" panose="02000300000000000000" pitchFamily="2" charset="-127"/>
                <a:cs typeface="+mj-cs"/>
                <a:sym typeface="Helvetica"/>
              </a:rPr>
              <a:t>상품의 좋아요 와 리뷰 평점을 실시간으로 계산해 값을 불러와 </a:t>
            </a:r>
            <a:r>
              <a:rPr lang="en-US" altLang="ko-KR" dirty="0" err="1">
                <a:latin typeface="굴림" panose="020B0600000101010101" pitchFamily="50" charset="-127"/>
                <a:ea typeface="Apple SD Gothic Neo" panose="02000300000000000000" pitchFamily="2" charset="-127"/>
                <a:cs typeface="+mj-cs"/>
                <a:sym typeface="Helvetica"/>
              </a:rPr>
              <a:t>dto</a:t>
            </a:r>
            <a:r>
              <a:rPr lang="en-US" altLang="ko-KR" dirty="0">
                <a:latin typeface="굴림" panose="020B0600000101010101" pitchFamily="50" charset="-127"/>
                <a:ea typeface="Apple SD Gothic Neo" panose="02000300000000000000" pitchFamily="2" charset="-127"/>
                <a:cs typeface="+mj-cs"/>
                <a:sym typeface="Helvetica"/>
              </a:rPr>
              <a:t> </a:t>
            </a:r>
            <a:r>
              <a:rPr lang="ko-KR" altLang="en-US" dirty="0">
                <a:latin typeface="굴림" panose="020B0600000101010101" pitchFamily="50" charset="-127"/>
                <a:ea typeface="Apple SD Gothic Neo" panose="02000300000000000000" pitchFamily="2" charset="-127"/>
                <a:cs typeface="+mj-cs"/>
                <a:sym typeface="Helvetica"/>
              </a:rPr>
              <a:t>로 보여줄 때</a:t>
            </a:r>
            <a:r>
              <a:rPr lang="en-US" altLang="ko-KR" dirty="0">
                <a:latin typeface="굴림" panose="020B0600000101010101" pitchFamily="50" charset="-127"/>
                <a:ea typeface="Apple SD Gothic Neo" panose="02000300000000000000" pitchFamily="2" charset="-127"/>
                <a:cs typeface="+mj-cs"/>
                <a:sym typeface="Helvetica"/>
              </a:rPr>
              <a:t>, </a:t>
            </a:r>
            <a:r>
              <a:rPr lang="ko-KR" altLang="en-US" dirty="0">
                <a:latin typeface="굴림" panose="020B0600000101010101" pitchFamily="50" charset="-127"/>
                <a:ea typeface="Apple SD Gothic Neo" panose="02000300000000000000" pitchFamily="2" charset="-127"/>
                <a:cs typeface="+mj-cs"/>
                <a:sym typeface="Helvetica"/>
              </a:rPr>
              <a:t>좋아요 </a:t>
            </a:r>
            <a:r>
              <a:rPr lang="ko-KR" altLang="en-US" dirty="0" err="1">
                <a:latin typeface="굴림" panose="020B0600000101010101" pitchFamily="50" charset="-127"/>
                <a:ea typeface="Apple SD Gothic Neo" panose="02000300000000000000" pitchFamily="2" charset="-127"/>
                <a:cs typeface="+mj-cs"/>
                <a:sym typeface="Helvetica"/>
              </a:rPr>
              <a:t>개수랑</a:t>
            </a:r>
            <a:r>
              <a:rPr lang="ko-KR" altLang="en-US" dirty="0">
                <a:latin typeface="굴림" panose="020B0600000101010101" pitchFamily="50" charset="-127"/>
                <a:ea typeface="Apple SD Gothic Neo" panose="02000300000000000000" pitchFamily="2" charset="-127"/>
                <a:cs typeface="+mj-cs"/>
                <a:sym typeface="Helvetica"/>
              </a:rPr>
              <a:t> 리뷰 평점 높은 순의 정렬이 불가능</a:t>
            </a:r>
            <a:endParaRPr dirty="0">
              <a:latin typeface="굴림" panose="020B0600000101010101" pitchFamily="50" charset="-127"/>
              <a:ea typeface="Apple SD Gothic Neo" panose="02000300000000000000" pitchFamily="2" charset="-127"/>
              <a:cs typeface="+mj-cs"/>
              <a:sym typeface="Helvetica"/>
            </a:endParaRPr>
          </a:p>
        </p:txBody>
      </p:sp>
      <p:sp>
        <p:nvSpPr>
          <p:cNvPr id="7" name="모서리가 둥근 직사각형 11"/>
          <p:cNvSpPr/>
          <p:nvPr/>
        </p:nvSpPr>
        <p:spPr>
          <a:xfrm>
            <a:off x="9590354" y="2002377"/>
            <a:ext cx="8422535" cy="321340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 w="12700">
            <a:miter lim="400000"/>
          </a:ln>
          <a:effectLst>
            <a:outerShdw blurRad="292100" dist="38100" dir="2700000" rotWithShape="0">
              <a:srgbClr val="000000">
                <a:alpha val="13000"/>
              </a:srgbClr>
            </a:outerShdw>
          </a:effectLst>
        </p:spPr>
        <p:txBody>
          <a:bodyPr lIns="45719" rIns="45719" anchor="ctr"/>
          <a:lstStyle/>
          <a:p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8" name="모서리가 둥근 직사각형 13"/>
          <p:cNvSpPr/>
          <p:nvPr/>
        </p:nvSpPr>
        <p:spPr>
          <a:xfrm>
            <a:off x="304800" y="5561141"/>
            <a:ext cx="8886646" cy="441002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 w="12700">
            <a:miter lim="400000"/>
          </a:ln>
          <a:effectLst>
            <a:outerShdw blurRad="292100" dist="38100" dir="2700000" rotWithShape="0">
              <a:srgbClr val="000000">
                <a:alpha val="13000"/>
              </a:srgbClr>
            </a:outerShdw>
          </a:effectLst>
        </p:spPr>
        <p:txBody>
          <a:bodyPr lIns="45719" rIns="45719" anchor="ctr"/>
          <a:lstStyle/>
          <a:p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9" name="모서리가 둥근 직사각형 16"/>
          <p:cNvSpPr/>
          <p:nvPr/>
        </p:nvSpPr>
        <p:spPr>
          <a:xfrm>
            <a:off x="9590354" y="5561141"/>
            <a:ext cx="8422535" cy="441002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 w="12700">
            <a:miter lim="400000"/>
          </a:ln>
          <a:effectLst>
            <a:outerShdw blurRad="292100" dist="38100" dir="2700000" rotWithShape="0">
              <a:srgbClr val="000000">
                <a:alpha val="13000"/>
              </a:srgbClr>
            </a:outerShdw>
          </a:effectLst>
        </p:spPr>
        <p:txBody>
          <a:bodyPr lIns="45719" rIns="45719" anchor="ctr"/>
          <a:lstStyle/>
          <a:p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117695" y="6608141"/>
            <a:ext cx="7367851" cy="25648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342900" indent="-342900">
              <a:lnSpc>
                <a:spcPts val="3400"/>
              </a:lnSpc>
              <a:buSzPct val="100000"/>
              <a:buFont typeface="Arial"/>
              <a:buChar char="•"/>
              <a:defRPr>
                <a:latin typeface="+mj-lt"/>
                <a:ea typeface="+mj-ea"/>
                <a:cs typeface="+mj-cs"/>
                <a:sym typeface="Helvetica"/>
              </a:defRPr>
            </a:pPr>
            <a:r>
              <a:rPr lang="ko-KR" altLang="en-US" dirty="0">
                <a:latin typeface="굴림" panose="020B0600000101010101" pitchFamily="50" charset="-127"/>
                <a:ea typeface="Apple SD Gothic Neo" panose="02000300000000000000" pitchFamily="2" charset="-127"/>
              </a:rPr>
              <a:t>중간 점검 때 많은 오류 들이 나타났고</a:t>
            </a:r>
            <a:r>
              <a:rPr lang="en-US" altLang="ko-KR" dirty="0">
                <a:latin typeface="굴림" panose="020B0600000101010101" pitchFamily="50" charset="-127"/>
                <a:ea typeface="Apple SD Gothic Neo" panose="02000300000000000000" pitchFamily="2" charset="-127"/>
              </a:rPr>
              <a:t>, </a:t>
            </a:r>
            <a:r>
              <a:rPr lang="ko-KR" altLang="en-US" dirty="0">
                <a:latin typeface="굴림" panose="020B0600000101010101" pitchFamily="50" charset="-127"/>
                <a:ea typeface="Apple SD Gothic Neo" panose="02000300000000000000" pitchFamily="2" charset="-127"/>
              </a:rPr>
              <a:t>리눅스 서버에서 </a:t>
            </a:r>
            <a:r>
              <a:rPr lang="ko-KR" altLang="en-US"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백엔드를</a:t>
            </a:r>
            <a:r>
              <a:rPr lang="ko-KR" altLang="en-US" dirty="0">
                <a:latin typeface="굴림" panose="020B0600000101010101" pitchFamily="50" charset="-127"/>
                <a:ea typeface="Apple SD Gothic Neo" panose="02000300000000000000" pitchFamily="2" charset="-127"/>
              </a:rPr>
              <a:t> 배포 했을 때</a:t>
            </a:r>
            <a:r>
              <a:rPr lang="en-US" altLang="ko-KR" dirty="0">
                <a:latin typeface="굴림" panose="020B0600000101010101" pitchFamily="50" charset="-127"/>
                <a:ea typeface="Apple SD Gothic Neo" panose="02000300000000000000" pitchFamily="2" charset="-127"/>
              </a:rPr>
              <a:t>, </a:t>
            </a:r>
            <a:r>
              <a:rPr lang="ko-KR" altLang="en-US" dirty="0">
                <a:latin typeface="굴림" panose="020B0600000101010101" pitchFamily="50" charset="-127"/>
                <a:ea typeface="Apple SD Gothic Neo" panose="02000300000000000000" pitchFamily="2" charset="-127"/>
              </a:rPr>
              <a:t>일부 부분에서 하드 코딩 했던 곳들이 문제가 있었고</a:t>
            </a:r>
            <a:r>
              <a:rPr lang="en-US" altLang="ko-KR" dirty="0">
                <a:latin typeface="굴림" panose="020B0600000101010101" pitchFamily="50" charset="-127"/>
                <a:ea typeface="Apple SD Gothic Neo" panose="02000300000000000000" pitchFamily="2" charset="-127"/>
              </a:rPr>
              <a:t>, </a:t>
            </a:r>
            <a:r>
              <a:rPr lang="ko-KR" altLang="en-US" dirty="0">
                <a:latin typeface="굴림" panose="020B0600000101010101" pitchFamily="50" charset="-127"/>
                <a:ea typeface="Apple SD Gothic Neo" panose="02000300000000000000" pitchFamily="2" charset="-127"/>
              </a:rPr>
              <a:t>오류들을 해결하고</a:t>
            </a:r>
            <a:r>
              <a:rPr lang="en-US" altLang="ko-KR" dirty="0">
                <a:latin typeface="굴림" panose="020B0600000101010101" pitchFamily="50" charset="-127"/>
                <a:ea typeface="Apple SD Gothic Neo" panose="02000300000000000000" pitchFamily="2" charset="-127"/>
              </a:rPr>
              <a:t>, </a:t>
            </a:r>
            <a:r>
              <a:rPr lang="ko-KR" altLang="en-US"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프론트엔드를</a:t>
            </a:r>
            <a:r>
              <a:rPr lang="ko-KR" altLang="en-US" dirty="0">
                <a:latin typeface="굴림" panose="020B0600000101010101" pitchFamily="50" charset="-127"/>
                <a:ea typeface="Apple SD Gothic Neo" panose="02000300000000000000" pitchFamily="2" charset="-127"/>
              </a:rPr>
              <a:t> 배포해 다시 실행 했을 때</a:t>
            </a:r>
            <a:r>
              <a:rPr lang="en-US" altLang="ko-KR" dirty="0">
                <a:latin typeface="굴림" panose="020B0600000101010101" pitchFamily="50" charset="-127"/>
                <a:ea typeface="Apple SD Gothic Neo" panose="02000300000000000000" pitchFamily="2" charset="-127"/>
              </a:rPr>
              <a:t>, </a:t>
            </a:r>
            <a:r>
              <a:rPr lang="ko-KR" altLang="en-US" dirty="0">
                <a:latin typeface="굴림" panose="020B0600000101010101" pitchFamily="50" charset="-127"/>
                <a:ea typeface="Apple SD Gothic Neo" panose="02000300000000000000" pitchFamily="2" charset="-127"/>
              </a:rPr>
              <a:t>상품 이미지들이 나타나지 않는다든가</a:t>
            </a:r>
            <a:r>
              <a:rPr lang="en-US" altLang="ko-KR" dirty="0">
                <a:latin typeface="굴림" panose="020B0600000101010101" pitchFamily="50" charset="-127"/>
                <a:ea typeface="Apple SD Gothic Neo" panose="02000300000000000000" pitchFamily="2" charset="-127"/>
              </a:rPr>
              <a:t>, </a:t>
            </a:r>
            <a:r>
              <a:rPr lang="ko-KR" altLang="en-US" dirty="0">
                <a:latin typeface="굴림" panose="020B0600000101010101" pitchFamily="50" charset="-127"/>
                <a:ea typeface="Apple SD Gothic Neo" panose="02000300000000000000" pitchFamily="2" charset="-127"/>
              </a:rPr>
              <a:t>여러 문제가 발생한 걸 보고</a:t>
            </a:r>
            <a:r>
              <a:rPr lang="en-US" altLang="ko-KR" dirty="0">
                <a:latin typeface="굴림" panose="020B0600000101010101" pitchFamily="50" charset="-127"/>
                <a:ea typeface="Apple SD Gothic Neo" panose="02000300000000000000" pitchFamily="2" charset="-127"/>
              </a:rPr>
              <a:t>, </a:t>
            </a:r>
            <a:r>
              <a:rPr lang="ko-KR" altLang="en-US" dirty="0">
                <a:latin typeface="굴림" panose="020B0600000101010101" pitchFamily="50" charset="-127"/>
                <a:ea typeface="Apple SD Gothic Neo" panose="02000300000000000000" pitchFamily="2" charset="-127"/>
              </a:rPr>
              <a:t>다음엔 이 오류들을 서버 테스트를 좀 자주해야 할 거 같다고 생각했습니다</a:t>
            </a:r>
            <a:r>
              <a:rPr lang="en-US" altLang="ko-KR" dirty="0">
                <a:latin typeface="굴림" panose="020B0600000101010101" pitchFamily="50" charset="-127"/>
                <a:ea typeface="Apple SD Gothic Neo" panose="02000300000000000000" pitchFamily="2" charset="-127"/>
              </a:rPr>
              <a:t>.</a:t>
            </a:r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11" name="TextBox 36"/>
          <p:cNvSpPr txBox="1"/>
          <p:nvPr/>
        </p:nvSpPr>
        <p:spPr>
          <a:xfrm>
            <a:off x="1832861" y="2196048"/>
            <a:ext cx="5830525" cy="3915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algn="ctr">
              <a:lnSpc>
                <a:spcPts val="3400"/>
              </a:lnSpc>
              <a:defRPr sz="2400">
                <a:solidFill>
                  <a:schemeClr val="accent5"/>
                </a:solidFill>
                <a:latin typeface="Nanum Square Bold"/>
                <a:ea typeface="Nanum Square Bold"/>
                <a:cs typeface="Nanum Square Bold"/>
                <a:sym typeface="Nanum Square Bold"/>
              </a:defRPr>
            </a:pP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1: </a:t>
            </a:r>
            <a:r>
              <a:rPr lang="ko-KR" altLang="en-US" dirty="0">
                <a:latin typeface="굴림" panose="020B0600000101010101" pitchFamily="50" charset="-127"/>
                <a:ea typeface="Apple SD Gothic Neo" panose="02000300000000000000" pitchFamily="2" charset="-127"/>
              </a:rPr>
              <a:t>상품 좋아요 리뷰 고민</a:t>
            </a:r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12" name="TextBox 38"/>
          <p:cNvSpPr txBox="1"/>
          <p:nvPr/>
        </p:nvSpPr>
        <p:spPr>
          <a:xfrm>
            <a:off x="10392172" y="2129788"/>
            <a:ext cx="6818898" cy="3915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algn="ctr">
              <a:lnSpc>
                <a:spcPts val="3400"/>
              </a:lnSpc>
              <a:defRPr sz="2400">
                <a:solidFill>
                  <a:schemeClr val="accent5"/>
                </a:solidFill>
                <a:latin typeface="Nanum Square Bold"/>
                <a:ea typeface="Nanum Square Bold"/>
                <a:cs typeface="Nanum Square Bold"/>
                <a:sym typeface="Nanum Square Bold"/>
              </a:defRPr>
            </a:pP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2: </a:t>
            </a:r>
            <a:r>
              <a:rPr lang="ko-KR" altLang="en-US" dirty="0">
                <a:latin typeface="굴림" panose="020B0600000101010101" pitchFamily="50" charset="-127"/>
                <a:ea typeface="Apple SD Gothic Neo" panose="02000300000000000000" pitchFamily="2" charset="-127"/>
              </a:rPr>
              <a:t>배송 상태 변경</a:t>
            </a:r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13" name="TextBox 39"/>
          <p:cNvSpPr txBox="1"/>
          <p:nvPr/>
        </p:nvSpPr>
        <p:spPr>
          <a:xfrm>
            <a:off x="1150801" y="5875244"/>
            <a:ext cx="7194644" cy="3915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algn="ctr">
              <a:lnSpc>
                <a:spcPts val="3400"/>
              </a:lnSpc>
              <a:defRPr sz="2400">
                <a:solidFill>
                  <a:schemeClr val="accent5"/>
                </a:solidFill>
                <a:latin typeface="Nanum Square Bold"/>
                <a:ea typeface="Nanum Square Bold"/>
                <a:cs typeface="Nanum Square Bold"/>
                <a:sym typeface="Nanum Square Bold"/>
              </a:defRPr>
            </a:pP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3: </a:t>
            </a:r>
            <a:r>
              <a:rPr lang="ko-KR" altLang="en-US" dirty="0">
                <a:latin typeface="굴림" panose="020B0600000101010101" pitchFamily="50" charset="-127"/>
                <a:ea typeface="Apple SD Gothic Neo" panose="02000300000000000000" pitchFamily="2" charset="-127"/>
              </a:rPr>
              <a:t>로그인 계정 유형 </a:t>
            </a:r>
            <a:r>
              <a:rPr lang="en-US" altLang="ko-KR" dirty="0">
                <a:latin typeface="굴림" panose="020B0600000101010101" pitchFamily="50" charset="-127"/>
                <a:ea typeface="Apple SD Gothic Neo" panose="02000300000000000000" pitchFamily="2" charset="-127"/>
              </a:rPr>
              <a:t>3</a:t>
            </a:r>
            <a:r>
              <a:rPr lang="ko-KR" altLang="en-US" dirty="0">
                <a:latin typeface="굴림" panose="020B0600000101010101" pitchFamily="50" charset="-127"/>
                <a:ea typeface="Apple SD Gothic Neo" panose="02000300000000000000" pitchFamily="2" charset="-127"/>
              </a:rPr>
              <a:t>개 분리</a:t>
            </a:r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14" name="TextBox 40"/>
          <p:cNvSpPr txBox="1"/>
          <p:nvPr/>
        </p:nvSpPr>
        <p:spPr>
          <a:xfrm>
            <a:off x="10505303" y="5875244"/>
            <a:ext cx="6592636" cy="3915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algn="ctr">
              <a:lnSpc>
                <a:spcPts val="3400"/>
              </a:lnSpc>
              <a:defRPr sz="2400">
                <a:solidFill>
                  <a:schemeClr val="accent5"/>
                </a:solidFill>
                <a:latin typeface="Nanum Square Bold"/>
                <a:ea typeface="Nanum Square Bold"/>
                <a:cs typeface="Nanum Square Bold"/>
                <a:sym typeface="Nanum Square Bold"/>
              </a:defRPr>
            </a:pP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4: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개선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목표</a:t>
            </a:r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15" name="TextBox 43"/>
          <p:cNvSpPr txBox="1"/>
          <p:nvPr/>
        </p:nvSpPr>
        <p:spPr>
          <a:xfrm>
            <a:off x="9856443" y="2680548"/>
            <a:ext cx="7890357" cy="8322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342900" indent="-342900">
              <a:lnSpc>
                <a:spcPts val="3400"/>
              </a:lnSpc>
              <a:buSzPct val="100000"/>
              <a:buFont typeface="Arial"/>
              <a:buChar char="•"/>
            </a:pPr>
            <a:r>
              <a:rPr lang="ko-KR" altLang="en-US" dirty="0">
                <a:latin typeface="굴림" panose="020B0600000101010101" pitchFamily="50" charset="-127"/>
                <a:ea typeface="Apple SD Gothic Neo" panose="02000300000000000000" pitchFamily="2" charset="-127"/>
              </a:rPr>
              <a:t>문제</a:t>
            </a:r>
            <a:r>
              <a:rPr lang="en-US" altLang="ko-KR" dirty="0">
                <a:latin typeface="굴림" panose="020B0600000101010101" pitchFamily="50" charset="-127"/>
                <a:ea typeface="Apple SD Gothic Neo" panose="02000300000000000000" pitchFamily="2" charset="-127"/>
              </a:rPr>
              <a:t>: </a:t>
            </a:r>
            <a:r>
              <a:rPr lang="en-US" dirty="0">
                <a:latin typeface="굴림" panose="020B0600000101010101" pitchFamily="50" charset="-127"/>
                <a:ea typeface="Apple SD Gothic Neo" panose="02000300000000000000" pitchFamily="2" charset="-127"/>
              </a:rPr>
              <a:t>order </a:t>
            </a:r>
            <a:r>
              <a:rPr lang="ko-KR" altLang="en-US" dirty="0">
                <a:latin typeface="굴림" panose="020B0600000101010101" pitchFamily="50" charset="-127"/>
                <a:ea typeface="Apple SD Gothic Neo" panose="02000300000000000000" pitchFamily="2" charset="-127"/>
              </a:rPr>
              <a:t>테이블에 배송 상태가 있고</a:t>
            </a:r>
            <a:r>
              <a:rPr lang="en-US" altLang="ko-KR" dirty="0">
                <a:latin typeface="굴림" panose="020B0600000101010101" pitchFamily="50" charset="-127"/>
                <a:ea typeface="Apple SD Gothic Neo" panose="02000300000000000000" pitchFamily="2" charset="-127"/>
              </a:rPr>
              <a:t>, </a:t>
            </a:r>
            <a:r>
              <a:rPr lang="en-US" altLang="ko-KR"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order_detail</a:t>
            </a:r>
            <a:r>
              <a:rPr lang="en-US" altLang="ko-KR"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latin typeface="굴림" panose="020B0600000101010101" pitchFamily="50" charset="-127"/>
                <a:ea typeface="Apple SD Gothic Neo" panose="02000300000000000000" pitchFamily="2" charset="-127"/>
              </a:rPr>
              <a:t>테이블에 배송 상태가 있을 때 처리 방법</a:t>
            </a:r>
            <a:endParaRPr lang="en-US" altLang="ko-KR"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16" name="TextBox 44"/>
          <p:cNvSpPr txBox="1"/>
          <p:nvPr/>
        </p:nvSpPr>
        <p:spPr>
          <a:xfrm>
            <a:off x="585551" y="6647897"/>
            <a:ext cx="8325144" cy="25648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342900" indent="-342900">
              <a:lnSpc>
                <a:spcPts val="3400"/>
              </a:lnSpc>
              <a:buSzPct val="100000"/>
              <a:buFont typeface="Arial"/>
              <a:buChar char="•"/>
            </a:pPr>
            <a:r>
              <a:rPr lang="ko-KR" altLang="en-US" dirty="0">
                <a:latin typeface="굴림" panose="020B0600000101010101" pitchFamily="50" charset="-127"/>
                <a:ea typeface="Apple SD Gothic Neo" panose="02000300000000000000" pitchFamily="2" charset="-127"/>
              </a:rPr>
              <a:t>처음에는 </a:t>
            </a:r>
            <a:r>
              <a:rPr lang="en-US" altLang="ko-KR" dirty="0">
                <a:latin typeface="굴림" panose="020B0600000101010101" pitchFamily="50" charset="-127"/>
                <a:ea typeface="Apple SD Gothic Neo" panose="02000300000000000000" pitchFamily="2" charset="-127"/>
              </a:rPr>
              <a:t>securityconfig.java </a:t>
            </a:r>
            <a:r>
              <a:rPr lang="ko-KR" altLang="en-US" dirty="0">
                <a:latin typeface="굴림" panose="020B0600000101010101" pitchFamily="50" charset="-127"/>
                <a:ea typeface="Apple SD Gothic Neo" panose="02000300000000000000" pitchFamily="2" charset="-127"/>
              </a:rPr>
              <a:t>수정하기에 </a:t>
            </a:r>
            <a:r>
              <a:rPr lang="ko-KR" altLang="en-US"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복잡할거</a:t>
            </a:r>
            <a:r>
              <a:rPr lang="ko-KR" altLang="en-US" dirty="0">
                <a:latin typeface="굴림" panose="020B0600000101010101" pitchFamily="50" charset="-127"/>
                <a:ea typeface="Apple SD Gothic Neo" panose="02000300000000000000" pitchFamily="2" charset="-127"/>
              </a:rPr>
              <a:t> 같아 로그인 계정을 </a:t>
            </a:r>
            <a:r>
              <a:rPr lang="en-US" altLang="ko-KR" dirty="0">
                <a:latin typeface="굴림" panose="020B0600000101010101" pitchFamily="50" charset="-127"/>
                <a:ea typeface="Apple SD Gothic Neo" panose="02000300000000000000" pitchFamily="2" charset="-127"/>
              </a:rPr>
              <a:t>buyer, seller, admin </a:t>
            </a:r>
            <a:r>
              <a:rPr lang="ko-KR" altLang="en-US" dirty="0">
                <a:latin typeface="굴림" panose="020B0600000101010101" pitchFamily="50" charset="-127"/>
                <a:ea typeface="Apple SD Gothic Neo" panose="02000300000000000000" pitchFamily="2" charset="-127"/>
              </a:rPr>
              <a:t>타입 별로 분리를 했고</a:t>
            </a:r>
            <a:r>
              <a:rPr lang="en-US" altLang="ko-KR" dirty="0">
                <a:latin typeface="굴림" panose="020B0600000101010101" pitchFamily="50" charset="-127"/>
                <a:ea typeface="Apple SD Gothic Neo" panose="02000300000000000000" pitchFamily="2" charset="-127"/>
              </a:rPr>
              <a:t>, </a:t>
            </a:r>
            <a:r>
              <a:rPr lang="ko-KR" altLang="en-US" dirty="0">
                <a:latin typeface="굴림" panose="020B0600000101010101" pitchFamily="50" charset="-127"/>
                <a:ea typeface="Apple SD Gothic Neo" panose="02000300000000000000" pitchFamily="2" charset="-127"/>
              </a:rPr>
              <a:t>각각의 개인 정보를 해당 </a:t>
            </a:r>
            <a:r>
              <a:rPr lang="en-US" altLang="ko-KR" dirty="0">
                <a:latin typeface="굴림" panose="020B0600000101010101" pitchFamily="50" charset="-127"/>
                <a:ea typeface="Apple SD Gothic Neo" panose="02000300000000000000" pitchFamily="2" charset="-127"/>
              </a:rPr>
              <a:t>detail </a:t>
            </a:r>
            <a:r>
              <a:rPr lang="ko-KR" altLang="en-US" dirty="0">
                <a:latin typeface="굴림" panose="020B0600000101010101" pitchFamily="50" charset="-127"/>
                <a:ea typeface="Apple SD Gothic Neo" panose="02000300000000000000" pitchFamily="2" charset="-127"/>
              </a:rPr>
              <a:t>테이블에 넣었습니다</a:t>
            </a:r>
            <a:r>
              <a:rPr lang="en-US" altLang="ko-KR" dirty="0">
                <a:latin typeface="굴림" panose="020B0600000101010101" pitchFamily="50" charset="-127"/>
                <a:ea typeface="Apple SD Gothic Neo" panose="02000300000000000000" pitchFamily="2" charset="-127"/>
              </a:rPr>
              <a:t>.  </a:t>
            </a:r>
            <a:r>
              <a:rPr lang="ko-KR" altLang="en-US" dirty="0">
                <a:latin typeface="굴림" panose="020B0600000101010101" pitchFamily="50" charset="-127"/>
                <a:ea typeface="Apple SD Gothic Neo" panose="02000300000000000000" pitchFamily="2" charset="-127"/>
              </a:rPr>
              <a:t>그래서 </a:t>
            </a:r>
            <a:r>
              <a:rPr lang="en-US" altLang="ko-KR" dirty="0">
                <a:latin typeface="굴림" panose="020B0600000101010101" pitchFamily="50" charset="-127"/>
                <a:ea typeface="Apple SD Gothic Neo" panose="02000300000000000000" pitchFamily="2" charset="-127"/>
              </a:rPr>
              <a:t>controller </a:t>
            </a:r>
            <a:r>
              <a:rPr lang="ko-KR" altLang="en-US" dirty="0">
                <a:latin typeface="굴림" panose="020B0600000101010101" pitchFamily="50" charset="-127"/>
                <a:ea typeface="Apple SD Gothic Neo" panose="02000300000000000000" pitchFamily="2" charset="-127"/>
              </a:rPr>
              <a:t>별로 </a:t>
            </a:r>
            <a:r>
              <a:rPr lang="en-US" altLang="ko-KR" dirty="0">
                <a:latin typeface="굴림" panose="020B0600000101010101" pitchFamily="50" charset="-127"/>
                <a:ea typeface="Apple SD Gothic Neo" panose="02000300000000000000" pitchFamily="2" charset="-127"/>
              </a:rPr>
              <a:t>/</a:t>
            </a:r>
            <a:r>
              <a:rPr lang="en-US" altLang="ko-KR"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api</a:t>
            </a:r>
            <a:r>
              <a:rPr lang="en-US" altLang="ko-KR" dirty="0">
                <a:latin typeface="굴림" panose="020B0600000101010101" pitchFamily="50" charset="-127"/>
                <a:ea typeface="Apple SD Gothic Neo" panose="02000300000000000000" pitchFamily="2" charset="-127"/>
              </a:rPr>
              <a:t>/v1/admin, /</a:t>
            </a:r>
            <a:r>
              <a:rPr lang="en-US" altLang="ko-KR"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api</a:t>
            </a:r>
            <a:r>
              <a:rPr lang="en-US" altLang="ko-KR" dirty="0">
                <a:latin typeface="굴림" panose="020B0600000101010101" pitchFamily="50" charset="-127"/>
                <a:ea typeface="Apple SD Gothic Neo" panose="02000300000000000000" pitchFamily="2" charset="-127"/>
              </a:rPr>
              <a:t>/v1/buyer, /</a:t>
            </a:r>
            <a:r>
              <a:rPr lang="en-US" altLang="ko-KR"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api</a:t>
            </a:r>
            <a:r>
              <a:rPr lang="en-US" altLang="ko-KR" dirty="0">
                <a:latin typeface="굴림" panose="020B0600000101010101" pitchFamily="50" charset="-127"/>
                <a:ea typeface="Apple SD Gothic Neo" panose="02000300000000000000" pitchFamily="2" charset="-127"/>
              </a:rPr>
              <a:t>/v1/seller </a:t>
            </a:r>
            <a:r>
              <a:rPr lang="ko-KR" altLang="en-US" dirty="0">
                <a:latin typeface="굴림" panose="020B0600000101010101" pitchFamily="50" charset="-127"/>
                <a:ea typeface="Apple SD Gothic Neo" panose="02000300000000000000" pitchFamily="2" charset="-127"/>
              </a:rPr>
              <a:t>식으로 각 권한을 설정하기가 용이 했으나</a:t>
            </a:r>
            <a:r>
              <a:rPr lang="en-US" altLang="ko-KR" dirty="0">
                <a:latin typeface="굴림" panose="020B0600000101010101" pitchFamily="50" charset="-127"/>
                <a:ea typeface="Apple SD Gothic Neo" panose="02000300000000000000" pitchFamily="2" charset="-127"/>
              </a:rPr>
              <a:t>, user </a:t>
            </a:r>
            <a:r>
              <a:rPr lang="ko-KR" altLang="en-US" dirty="0">
                <a:latin typeface="굴림" panose="020B0600000101010101" pitchFamily="50" charset="-127"/>
                <a:ea typeface="Apple SD Gothic Neo" panose="02000300000000000000" pitchFamily="2" charset="-127"/>
              </a:rPr>
              <a:t>테이블로 통합하고 역할 별로 </a:t>
            </a:r>
            <a:r>
              <a:rPr lang="en-US" altLang="ko-KR" dirty="0">
                <a:latin typeface="굴림" panose="020B0600000101010101" pitchFamily="50" charset="-127"/>
                <a:ea typeface="Apple SD Gothic Neo" panose="02000300000000000000" pitchFamily="2" charset="-127"/>
              </a:rPr>
              <a:t>detail </a:t>
            </a:r>
            <a:r>
              <a:rPr lang="ko-KR" altLang="en-US" dirty="0">
                <a:latin typeface="굴림" panose="020B0600000101010101" pitchFamily="50" charset="-127"/>
                <a:ea typeface="Apple SD Gothic Neo" panose="02000300000000000000" pitchFamily="2" charset="-127"/>
              </a:rPr>
              <a:t>테이블을 따로 </a:t>
            </a:r>
            <a:r>
              <a:rPr lang="ko-KR" altLang="en-US"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설정하는게</a:t>
            </a:r>
            <a:r>
              <a:rPr lang="ko-KR" altLang="en-US" dirty="0">
                <a:latin typeface="굴림" panose="020B0600000101010101" pitchFamily="50" charset="-127"/>
                <a:ea typeface="Apple SD Gothic Neo" panose="02000300000000000000" pitchFamily="2" charset="-127"/>
              </a:rPr>
              <a:t> 낫지 않았을까 하는 복잡한 생각이 남기도 했습니다</a:t>
            </a:r>
            <a:r>
              <a:rPr lang="en-US" altLang="ko-KR" dirty="0">
                <a:latin typeface="굴림" panose="020B0600000101010101" pitchFamily="50" charset="-127"/>
                <a:ea typeface="Apple SD Gothic Neo" panose="02000300000000000000" pitchFamily="2" charset="-127"/>
              </a:rPr>
              <a:t>.</a:t>
            </a:r>
            <a:endParaRPr lang="ko-KR" altLang="en-US"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17" name="TextBox 9"/>
          <p:cNvSpPr txBox="1"/>
          <p:nvPr/>
        </p:nvSpPr>
        <p:spPr>
          <a:xfrm>
            <a:off x="585551" y="4059179"/>
            <a:ext cx="8325144" cy="8322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marL="342900" indent="-342900">
              <a:lnSpc>
                <a:spcPts val="3400"/>
              </a:lnSpc>
              <a:buSzPct val="100000"/>
              <a:buFont typeface="Arial"/>
              <a:buChar char="•"/>
            </a:pPr>
            <a:r>
              <a:rPr lang="ko-KR" altLang="en-US" dirty="0">
                <a:latin typeface="굴림" panose="020B0600000101010101" pitchFamily="50" charset="-127"/>
                <a:ea typeface="Apple SD Gothic Neo" panose="02000300000000000000" pitchFamily="2" charset="-127"/>
                <a:cs typeface="+mj-cs"/>
                <a:sym typeface="Helvetica"/>
              </a:rPr>
              <a:t>해결</a:t>
            </a:r>
            <a:r>
              <a:rPr lang="en-US" altLang="ko-KR" dirty="0">
                <a:latin typeface="굴림" panose="020B0600000101010101" pitchFamily="50" charset="-127"/>
                <a:ea typeface="Apple SD Gothic Neo" panose="02000300000000000000" pitchFamily="2" charset="-127"/>
                <a:cs typeface="+mj-cs"/>
                <a:sym typeface="Helvetica"/>
              </a:rPr>
              <a:t>: </a:t>
            </a:r>
            <a:r>
              <a:rPr lang="ko-KR" altLang="en-US" dirty="0">
                <a:latin typeface="굴림" panose="020B0600000101010101" pitchFamily="50" charset="-127"/>
                <a:ea typeface="Apple SD Gothic Neo" panose="02000300000000000000" pitchFamily="2" charset="-127"/>
                <a:cs typeface="+mj-cs"/>
                <a:sym typeface="Helvetica"/>
              </a:rPr>
              <a:t>상품 테이블에 </a:t>
            </a:r>
            <a:r>
              <a:rPr lang="en-US" altLang="ko-KR" dirty="0" err="1">
                <a:latin typeface="굴림" panose="020B0600000101010101" pitchFamily="50" charset="-127"/>
                <a:ea typeface="Apple SD Gothic Neo" panose="02000300000000000000" pitchFamily="2" charset="-127"/>
                <a:cs typeface="+mj-cs"/>
                <a:sym typeface="Helvetica"/>
              </a:rPr>
              <a:t>likeCount</a:t>
            </a:r>
            <a:r>
              <a:rPr lang="en-US" altLang="ko-KR" dirty="0">
                <a:latin typeface="굴림" panose="020B0600000101010101" pitchFamily="50" charset="-127"/>
                <a:ea typeface="Apple SD Gothic Neo" panose="02000300000000000000" pitchFamily="2" charset="-127"/>
                <a:cs typeface="+mj-cs"/>
                <a:sym typeface="Helvetica"/>
              </a:rPr>
              <a:t>, </a:t>
            </a:r>
            <a:r>
              <a:rPr lang="en-US" altLang="ko-KR" dirty="0" err="1">
                <a:latin typeface="굴림" panose="020B0600000101010101" pitchFamily="50" charset="-127"/>
                <a:ea typeface="Apple SD Gothic Neo" panose="02000300000000000000" pitchFamily="2" charset="-127"/>
                <a:cs typeface="+mj-cs"/>
                <a:sym typeface="Helvetica"/>
              </a:rPr>
              <a:t>averageRating</a:t>
            </a:r>
            <a:r>
              <a:rPr lang="en-US" altLang="ko-KR" dirty="0">
                <a:latin typeface="굴림" panose="020B0600000101010101" pitchFamily="50" charset="-127"/>
                <a:ea typeface="Apple SD Gothic Neo" panose="02000300000000000000" pitchFamily="2" charset="-127"/>
                <a:cs typeface="+mj-cs"/>
                <a:sym typeface="Helvetica"/>
              </a:rPr>
              <a:t> </a:t>
            </a:r>
            <a:r>
              <a:rPr lang="ko-KR" altLang="en-US" dirty="0">
                <a:latin typeface="굴림" panose="020B0600000101010101" pitchFamily="50" charset="-127"/>
                <a:ea typeface="Apple SD Gothic Neo" panose="02000300000000000000" pitchFamily="2" charset="-127"/>
                <a:cs typeface="+mj-cs"/>
                <a:sym typeface="Helvetica"/>
              </a:rPr>
              <a:t>컬럼을 추가해 값 변동 있을 때 마다 실시간으로 변동 시켜 해결</a:t>
            </a:r>
            <a:endParaRPr dirty="0">
              <a:latin typeface="굴림" panose="020B0600000101010101" pitchFamily="50" charset="-127"/>
              <a:ea typeface="Apple SD Gothic Neo" panose="02000300000000000000" pitchFamily="2" charset="-127"/>
              <a:cs typeface="+mj-cs"/>
              <a:sym typeface="Helvetica"/>
            </a:endParaRPr>
          </a:p>
        </p:txBody>
      </p:sp>
      <p:sp>
        <p:nvSpPr>
          <p:cNvPr id="18" name="TextBox 43"/>
          <p:cNvSpPr txBox="1"/>
          <p:nvPr/>
        </p:nvSpPr>
        <p:spPr>
          <a:xfrm>
            <a:off x="9856443" y="3631012"/>
            <a:ext cx="8156446" cy="2130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marL="342900" indent="-342900">
              <a:lnSpc>
                <a:spcPts val="3400"/>
              </a:lnSpc>
              <a:buSzPct val="100000"/>
              <a:buFont typeface="Arial"/>
              <a:buChar char="•"/>
            </a:pPr>
            <a:r>
              <a:rPr lang="ko-KR" altLang="en-US" dirty="0">
                <a:latin typeface="굴림" panose="020B0600000101010101" pitchFamily="50" charset="-127"/>
                <a:ea typeface="Apple SD Gothic Neo" panose="02000300000000000000" pitchFamily="2" charset="-127"/>
                <a:sym typeface="Helvetica"/>
              </a:rPr>
              <a:t>해결</a:t>
            </a:r>
            <a:r>
              <a:rPr lang="en-US" altLang="ko-KR" dirty="0">
                <a:latin typeface="굴림" panose="020B0600000101010101" pitchFamily="50" charset="-127"/>
                <a:ea typeface="Apple SD Gothic Neo" panose="02000300000000000000" pitchFamily="2" charset="-127"/>
                <a:sym typeface="Helvetica"/>
              </a:rPr>
              <a:t>: </a:t>
            </a:r>
            <a:r>
              <a:rPr lang="ko-KR" altLang="en-US" dirty="0">
                <a:latin typeface="굴림" panose="020B0600000101010101" pitchFamily="50" charset="-127"/>
                <a:ea typeface="Apple SD Gothic Neo" panose="02000300000000000000" pitchFamily="2" charset="-127"/>
                <a:sym typeface="Helvetica"/>
              </a:rPr>
              <a:t>지불</a:t>
            </a:r>
            <a:r>
              <a:rPr lang="en-US" altLang="ko-KR" dirty="0">
                <a:latin typeface="굴림" panose="020B0600000101010101" pitchFamily="50" charset="-127"/>
                <a:ea typeface="Apple SD Gothic Neo" panose="02000300000000000000" pitchFamily="2" charset="-127"/>
                <a:sym typeface="Helvetica"/>
              </a:rPr>
              <a:t>, </a:t>
            </a:r>
            <a:r>
              <a:rPr lang="ko-KR" altLang="en-US" dirty="0">
                <a:latin typeface="굴림" panose="020B0600000101010101" pitchFamily="50" charset="-127"/>
                <a:ea typeface="Apple SD Gothic Neo" panose="02000300000000000000" pitchFamily="2" charset="-127"/>
                <a:sym typeface="Helvetica"/>
              </a:rPr>
              <a:t>배송 중</a:t>
            </a:r>
            <a:r>
              <a:rPr lang="en-US" altLang="ko-KR" dirty="0">
                <a:latin typeface="굴림" panose="020B0600000101010101" pitchFamily="50" charset="-127"/>
                <a:ea typeface="Apple SD Gothic Neo" panose="02000300000000000000" pitchFamily="2" charset="-127"/>
                <a:sym typeface="Helvetica"/>
              </a:rPr>
              <a:t>, </a:t>
            </a:r>
            <a:r>
              <a:rPr lang="ko-KR" altLang="en-US" dirty="0">
                <a:latin typeface="굴림" panose="020B0600000101010101" pitchFamily="50" charset="-127"/>
                <a:ea typeface="Apple SD Gothic Neo" panose="02000300000000000000" pitchFamily="2" charset="-127"/>
                <a:sym typeface="Helvetica"/>
              </a:rPr>
              <a:t>배송 완료</a:t>
            </a:r>
            <a:r>
              <a:rPr lang="en-US" altLang="ko-KR" dirty="0">
                <a:latin typeface="굴림" panose="020B0600000101010101" pitchFamily="50" charset="-127"/>
                <a:ea typeface="Apple SD Gothic Neo" panose="02000300000000000000" pitchFamily="2" charset="-127"/>
                <a:sym typeface="Helvetica"/>
              </a:rPr>
              <a:t>, </a:t>
            </a:r>
            <a:r>
              <a:rPr lang="ko-KR" altLang="en-US" dirty="0">
                <a:latin typeface="굴림" panose="020B0600000101010101" pitchFamily="50" charset="-127"/>
                <a:ea typeface="Apple SD Gothic Neo" panose="02000300000000000000" pitchFamily="2" charset="-127"/>
                <a:sym typeface="Helvetica"/>
              </a:rPr>
              <a:t>취소 상태 중 </a:t>
            </a:r>
            <a:r>
              <a:rPr lang="en-US" altLang="ko-KR" dirty="0" err="1">
                <a:latin typeface="굴림" panose="020B0600000101010101" pitchFamily="50" charset="-127"/>
                <a:ea typeface="Apple SD Gothic Neo" panose="02000300000000000000" pitchFamily="2" charset="-127"/>
                <a:sym typeface="Helvetica"/>
              </a:rPr>
              <a:t>order_detail</a:t>
            </a:r>
            <a:r>
              <a:rPr lang="ko-KR" altLang="en-US" dirty="0">
                <a:latin typeface="굴림" panose="020B0600000101010101" pitchFamily="50" charset="-127"/>
                <a:ea typeface="Apple SD Gothic Neo" panose="02000300000000000000" pitchFamily="2" charset="-127"/>
                <a:sym typeface="Helvetica"/>
              </a:rPr>
              <a:t> 에서 취소가 하나라도 있으면 취소</a:t>
            </a:r>
            <a:r>
              <a:rPr lang="en-US" altLang="ko-KR" dirty="0">
                <a:latin typeface="굴림" panose="020B0600000101010101" pitchFamily="50" charset="-127"/>
                <a:ea typeface="Apple SD Gothic Neo" panose="02000300000000000000" pitchFamily="2" charset="-127"/>
                <a:sym typeface="Helvetica"/>
              </a:rPr>
              <a:t>, </a:t>
            </a:r>
            <a:r>
              <a:rPr lang="ko-KR" altLang="en-US" dirty="0">
                <a:latin typeface="굴림" panose="020B0600000101010101" pitchFamily="50" charset="-127"/>
                <a:ea typeface="Apple SD Gothic Neo" panose="02000300000000000000" pitchFamily="2" charset="-127"/>
                <a:sym typeface="Helvetica"/>
              </a:rPr>
              <a:t>모두가 배송 </a:t>
            </a:r>
            <a:r>
              <a:rPr lang="ko-KR" altLang="en-US" dirty="0" err="1">
                <a:latin typeface="굴림" panose="020B0600000101010101" pitchFamily="50" charset="-127"/>
                <a:ea typeface="Apple SD Gothic Neo" panose="02000300000000000000" pitchFamily="2" charset="-127"/>
                <a:sym typeface="Helvetica"/>
              </a:rPr>
              <a:t>완료면</a:t>
            </a:r>
            <a:r>
              <a:rPr lang="ko-KR" altLang="en-US" dirty="0">
                <a:latin typeface="굴림" panose="020B0600000101010101" pitchFamily="50" charset="-127"/>
                <a:ea typeface="Apple SD Gothic Neo" panose="02000300000000000000" pitchFamily="2" charset="-127"/>
                <a:sym typeface="Helvetica"/>
              </a:rPr>
              <a:t> 배송 완료</a:t>
            </a:r>
            <a:r>
              <a:rPr lang="en-US" altLang="ko-KR" dirty="0">
                <a:latin typeface="굴림" panose="020B0600000101010101" pitchFamily="50" charset="-127"/>
                <a:ea typeface="Apple SD Gothic Neo" panose="02000300000000000000" pitchFamily="2" charset="-127"/>
                <a:sym typeface="Helvetica"/>
              </a:rPr>
              <a:t>, </a:t>
            </a:r>
            <a:r>
              <a:rPr lang="ko-KR" altLang="en-US" dirty="0">
                <a:latin typeface="굴림" panose="020B0600000101010101" pitchFamily="50" charset="-127"/>
                <a:ea typeface="Apple SD Gothic Neo" panose="02000300000000000000" pitchFamily="2" charset="-127"/>
                <a:sym typeface="Helvetica"/>
              </a:rPr>
              <a:t>이외에 지불이 하나라도 있으면 지불</a:t>
            </a:r>
            <a:r>
              <a:rPr lang="en-US" altLang="ko-KR" dirty="0">
                <a:latin typeface="굴림" panose="020B0600000101010101" pitchFamily="50" charset="-127"/>
                <a:ea typeface="Apple SD Gothic Neo" panose="02000300000000000000" pitchFamily="2" charset="-127"/>
                <a:sym typeface="Helvetica"/>
              </a:rPr>
              <a:t>, </a:t>
            </a:r>
            <a:r>
              <a:rPr lang="ko-KR" altLang="en-US" dirty="0">
                <a:latin typeface="굴림" panose="020B0600000101010101" pitchFamily="50" charset="-127"/>
                <a:ea typeface="Apple SD Gothic Neo" panose="02000300000000000000" pitchFamily="2" charset="-127"/>
                <a:sym typeface="Helvetica"/>
              </a:rPr>
              <a:t>배송 중 과 배송 완료가 있다면 배송 중이 뜨게 했습니다</a:t>
            </a:r>
            <a:r>
              <a:rPr lang="en-US" altLang="ko-KR" dirty="0">
                <a:latin typeface="굴림" panose="020B0600000101010101" pitchFamily="50" charset="-127"/>
                <a:ea typeface="Apple SD Gothic Neo" panose="02000300000000000000" pitchFamily="2" charset="-127"/>
                <a:sym typeface="Helvetica"/>
              </a:rPr>
              <a:t>.</a:t>
            </a:r>
            <a:endParaRPr lang="ko-KR" altLang="en-US" dirty="0">
              <a:latin typeface="굴림" panose="020B0600000101010101" pitchFamily="50" charset="-127"/>
              <a:ea typeface="Apple SD Gothic Neo" panose="02000300000000000000" pitchFamily="2" charset="-127"/>
              <a:sym typeface="Helvetica"/>
            </a:endParaRPr>
          </a:p>
          <a:p>
            <a:pPr marL="342900" indent="-342900">
              <a:lnSpc>
                <a:spcPts val="3400"/>
              </a:lnSpc>
              <a:buSzPct val="100000"/>
              <a:buFont typeface="Arial"/>
              <a:buChar char="•"/>
            </a:pPr>
            <a:endParaRPr lang="en-US" altLang="ko-KR"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</p:spTree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Freeform 2"/>
          <p:cNvSpPr/>
          <p:nvPr/>
        </p:nvSpPr>
        <p:spPr>
          <a:xfrm>
            <a:off x="0" y="-180827"/>
            <a:ext cx="18288000" cy="1919802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1060" name="TextBox 3"/>
          <p:cNvSpPr txBox="1"/>
          <p:nvPr/>
        </p:nvSpPr>
        <p:spPr>
          <a:xfrm>
            <a:off x="13454346" y="587864"/>
            <a:ext cx="3881155" cy="3563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r">
              <a:lnSpc>
                <a:spcPts val="3000"/>
              </a:lnSpc>
              <a:defRPr sz="2200">
                <a:solidFill>
                  <a:srgbClr val="FFFFFF"/>
                </a:solidFill>
                <a:latin typeface="Nanum Square"/>
                <a:ea typeface="Nanum Square"/>
                <a:cs typeface="Nanum Square"/>
                <a:sym typeface="Nanum Square"/>
              </a:defRPr>
            </a:lvl1pPr>
          </a:lstStyle>
          <a:p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시현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및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회고</a:t>
            </a:r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1061" name="TextBox 4"/>
          <p:cNvSpPr txBox="1"/>
          <p:nvPr/>
        </p:nvSpPr>
        <p:spPr>
          <a:xfrm>
            <a:off x="952499" y="360851"/>
            <a:ext cx="11549348" cy="6873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ts val="5800"/>
              </a:lnSpc>
              <a:defRPr sz="4200" spc="-58">
                <a:solidFill>
                  <a:srgbClr val="FFFFFF"/>
                </a:solidFill>
                <a:latin typeface="Nanum Square"/>
                <a:ea typeface="Nanum Square"/>
                <a:cs typeface="Nanum Square"/>
                <a:sym typeface="Nanum Square"/>
              </a:defRPr>
            </a:pP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회고</a:t>
            </a:r>
            <a:r>
              <a:rPr lang="ko-KR" altLang="en-US"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-</a:t>
            </a:r>
            <a:r>
              <a:rPr lang="ko-KR" altLang="en-US"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프론트앤드</a:t>
            </a:r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1062" name="모서리가 둥근 직사각형 8"/>
          <p:cNvSpPr/>
          <p:nvPr/>
        </p:nvSpPr>
        <p:spPr>
          <a:xfrm>
            <a:off x="321726" y="2002377"/>
            <a:ext cx="8852794" cy="321340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 w="12700">
            <a:miter lim="400000"/>
          </a:ln>
          <a:effectLst>
            <a:outerShdw blurRad="292100" dist="38100" dir="2700000" rotWithShape="0">
              <a:srgbClr val="000000">
                <a:alpha val="13000"/>
              </a:srgbClr>
            </a:outerShdw>
          </a:effectLst>
        </p:spPr>
        <p:txBody>
          <a:bodyPr lIns="45719" rIns="45719" anchor="ctr"/>
          <a:lstStyle/>
          <a:p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1063" name="TextBox 9"/>
          <p:cNvSpPr txBox="1"/>
          <p:nvPr/>
        </p:nvSpPr>
        <p:spPr>
          <a:xfrm>
            <a:off x="896648" y="2976657"/>
            <a:ext cx="5830525" cy="12776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342900" indent="-342900">
              <a:lnSpc>
                <a:spcPts val="3400"/>
              </a:lnSpc>
              <a:buSzPct val="100000"/>
              <a:buFont typeface="Arial"/>
              <a:buChar char="•"/>
            </a:pP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  <a:cs typeface="+mj-cs"/>
                <a:sym typeface="Helvetica"/>
              </a:rPr>
              <a:t>컴포넌트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  <a:cs typeface="+mj-cs"/>
                <a:sym typeface="Helvetica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  <a:cs typeface="+mj-cs"/>
                <a:sym typeface="Helvetica"/>
              </a:rPr>
              <a:t>구조화로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  <a:cs typeface="+mj-cs"/>
                <a:sym typeface="Helvetica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  <a:cs typeface="+mj-cs"/>
                <a:sym typeface="Helvetica"/>
              </a:rPr>
              <a:t>유지보수성과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  <a:cs typeface="+mj-cs"/>
                <a:sym typeface="Helvetica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  <a:cs typeface="+mj-cs"/>
                <a:sym typeface="Helvetica"/>
              </a:rPr>
              <a:t>확장성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  <a:cs typeface="+mj-cs"/>
                <a:sym typeface="Helvetica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  <a:cs typeface="+mj-cs"/>
                <a:sym typeface="Helvetica"/>
              </a:rPr>
              <a:t>확보</a:t>
            </a:r>
            <a:endParaRPr dirty="0">
              <a:latin typeface="굴림" panose="020B0600000101010101" pitchFamily="50" charset="-127"/>
              <a:ea typeface="Apple SD Gothic Neo" panose="02000300000000000000" pitchFamily="2" charset="-127"/>
              <a:cs typeface="+mj-cs"/>
              <a:sym typeface="Helvetica"/>
            </a:endParaRPr>
          </a:p>
          <a:p>
            <a:pPr marL="342900" indent="-342900">
              <a:lnSpc>
                <a:spcPts val="3400"/>
              </a:lnSpc>
              <a:buSzPct val="100000"/>
              <a:buFont typeface="Arial"/>
              <a:buChar char="•"/>
            </a:pP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  <a:cs typeface="+mj-cs"/>
                <a:sym typeface="Helvetica"/>
              </a:rPr>
              <a:t>리렌더링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  <a:cs typeface="+mj-cs"/>
                <a:sym typeface="Helvetica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  <a:cs typeface="+mj-cs"/>
                <a:sym typeface="Helvetica"/>
              </a:rPr>
              <a:t>최소화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  <a:cs typeface="+mj-cs"/>
                <a:sym typeface="Helvetica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  <a:cs typeface="+mj-cs"/>
                <a:sym typeface="Helvetica"/>
              </a:rPr>
              <a:t>및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  <a:cs typeface="+mj-cs"/>
                <a:sym typeface="Helvetica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  <a:cs typeface="+mj-cs"/>
                <a:sym typeface="Helvetica"/>
              </a:rPr>
              <a:t>성능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  <a:cs typeface="+mj-cs"/>
                <a:sym typeface="Helvetica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  <a:cs typeface="+mj-cs"/>
                <a:sym typeface="Helvetica"/>
              </a:rPr>
              <a:t>최적화</a:t>
            </a:r>
            <a:endParaRPr dirty="0">
              <a:latin typeface="굴림" panose="020B0600000101010101" pitchFamily="50" charset="-127"/>
              <a:ea typeface="Apple SD Gothic Neo" panose="02000300000000000000" pitchFamily="2" charset="-127"/>
              <a:cs typeface="+mj-cs"/>
              <a:sym typeface="Helvetica"/>
            </a:endParaRPr>
          </a:p>
          <a:p>
            <a:pPr marL="342900" indent="-342900">
              <a:lnSpc>
                <a:spcPts val="3400"/>
              </a:lnSpc>
              <a:buSzPct val="100000"/>
              <a:buFont typeface="Arial"/>
              <a:buChar char="•"/>
            </a:pP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  <a:cs typeface="+mj-cs"/>
                <a:sym typeface="Helvetica"/>
              </a:rPr>
              <a:t>반응형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  <a:cs typeface="+mj-cs"/>
                <a:sym typeface="Helvetica"/>
              </a:rPr>
              <a:t> 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&amp;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  <a:cs typeface="+mj-cs"/>
                <a:sym typeface="Helvetica"/>
              </a:rPr>
              <a:t>사용자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  <a:cs typeface="+mj-cs"/>
                <a:sym typeface="Helvetica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  <a:cs typeface="+mj-cs"/>
                <a:sym typeface="Helvetica"/>
              </a:rPr>
              <a:t>경험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  <a:cs typeface="+mj-cs"/>
                <a:sym typeface="Helvetica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  <a:cs typeface="+mj-cs"/>
                <a:sym typeface="Helvetica"/>
              </a:rPr>
              <a:t>개선</a:t>
            </a:r>
            <a:endParaRPr dirty="0">
              <a:latin typeface="굴림" panose="020B0600000101010101" pitchFamily="50" charset="-127"/>
              <a:ea typeface="Apple SD Gothic Neo" panose="02000300000000000000" pitchFamily="2" charset="-127"/>
              <a:cs typeface="+mj-cs"/>
              <a:sym typeface="Helvetica"/>
            </a:endParaRPr>
          </a:p>
        </p:txBody>
      </p:sp>
      <p:sp>
        <p:nvSpPr>
          <p:cNvPr id="1064" name="모서리가 둥근 직사각형 11"/>
          <p:cNvSpPr/>
          <p:nvPr/>
        </p:nvSpPr>
        <p:spPr>
          <a:xfrm>
            <a:off x="9590354" y="2002377"/>
            <a:ext cx="8422535" cy="321340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 w="12700">
            <a:miter lim="400000"/>
          </a:ln>
          <a:effectLst>
            <a:outerShdw blurRad="292100" dist="38100" dir="2700000" rotWithShape="0">
              <a:srgbClr val="000000">
                <a:alpha val="13000"/>
              </a:srgbClr>
            </a:outerShdw>
          </a:effectLst>
        </p:spPr>
        <p:txBody>
          <a:bodyPr lIns="45719" rIns="45719" anchor="ctr"/>
          <a:lstStyle/>
          <a:p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1065" name="모서리가 둥근 직사각형 13"/>
          <p:cNvSpPr/>
          <p:nvPr/>
        </p:nvSpPr>
        <p:spPr>
          <a:xfrm>
            <a:off x="304800" y="5561141"/>
            <a:ext cx="8886646" cy="441002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 w="12700">
            <a:miter lim="400000"/>
          </a:ln>
          <a:effectLst>
            <a:outerShdw blurRad="292100" dist="38100" dir="2700000" rotWithShape="0">
              <a:srgbClr val="000000">
                <a:alpha val="13000"/>
              </a:srgbClr>
            </a:outerShdw>
          </a:effectLst>
        </p:spPr>
        <p:txBody>
          <a:bodyPr lIns="45719" rIns="45719" anchor="ctr"/>
          <a:lstStyle/>
          <a:p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1066" name="모서리가 둥근 직사각형 16"/>
          <p:cNvSpPr/>
          <p:nvPr/>
        </p:nvSpPr>
        <p:spPr>
          <a:xfrm>
            <a:off x="9590354" y="5561141"/>
            <a:ext cx="8422535" cy="441002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 w="12700">
            <a:miter lim="400000"/>
          </a:ln>
          <a:effectLst>
            <a:outerShdw blurRad="292100" dist="38100" dir="2700000" rotWithShape="0">
              <a:srgbClr val="000000">
                <a:alpha val="13000"/>
              </a:srgbClr>
            </a:outerShdw>
          </a:effectLst>
        </p:spPr>
        <p:txBody>
          <a:bodyPr lIns="45719" rIns="45719" anchor="ctr"/>
          <a:lstStyle/>
          <a:p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1067" name="TextBox 9"/>
          <p:cNvSpPr txBox="1"/>
          <p:nvPr/>
        </p:nvSpPr>
        <p:spPr>
          <a:xfrm>
            <a:off x="10243930" y="6394044"/>
            <a:ext cx="7241617" cy="34368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marL="342900" indent="-342900">
              <a:lnSpc>
                <a:spcPts val="3400"/>
              </a:lnSpc>
              <a:buSzPct val="100000"/>
              <a:buFont typeface="Arial"/>
              <a:buChar char="•"/>
              <a:defRPr>
                <a:latin typeface="+mj-lt"/>
                <a:ea typeface="+mj-ea"/>
                <a:cs typeface="+mj-cs"/>
                <a:sym typeface="Helvetica"/>
              </a:defRPr>
            </a:pP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공통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검색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및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필터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로직을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서비스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/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커스텀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훅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단위로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분리하여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재사용성과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유지보수성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확보</a:t>
            </a:r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  <a:p>
            <a:pPr marL="342900" indent="-342900">
              <a:lnSpc>
                <a:spcPts val="3400"/>
              </a:lnSpc>
              <a:buSzPct val="100000"/>
              <a:buFont typeface="Arial"/>
              <a:buChar char="•"/>
              <a:defRPr>
                <a:latin typeface="+mj-lt"/>
                <a:ea typeface="+mj-ea"/>
                <a:cs typeface="+mj-cs"/>
                <a:sym typeface="Helvetica"/>
              </a:defRPr>
            </a:pP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React Query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쿼리키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및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캐싱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전략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재설계로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데이터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일관성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및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성능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개선</a:t>
            </a:r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  <a:p>
            <a:pPr marL="342900" indent="-342900">
              <a:lnSpc>
                <a:spcPts val="3400"/>
              </a:lnSpc>
              <a:buSzPct val="100000"/>
              <a:buFont typeface="Arial"/>
              <a:buChar char="•"/>
              <a:defRPr>
                <a:latin typeface="+mj-lt"/>
                <a:ea typeface="+mj-ea"/>
                <a:cs typeface="+mj-cs"/>
                <a:sym typeface="Helvetica"/>
              </a:defRPr>
            </a:pP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UI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특성에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맞는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반응형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/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고정형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전략을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사전에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정의하여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리소스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낭비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예방</a:t>
            </a:r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  <a:p>
            <a:pPr marL="342900" indent="-342900">
              <a:lnSpc>
                <a:spcPts val="3400"/>
              </a:lnSpc>
              <a:buSzPct val="100000"/>
              <a:buFont typeface="Arial"/>
              <a:buChar char="•"/>
              <a:defRPr>
                <a:latin typeface="+mj-lt"/>
                <a:ea typeface="+mj-ea"/>
                <a:cs typeface="+mj-cs"/>
                <a:sym typeface="Helvetica"/>
              </a:defRPr>
            </a:pP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기능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추가를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고려한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구조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설계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및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초기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설계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단계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강화를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통한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변경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비용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최소화</a:t>
            </a:r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1068" name="TextBox 36"/>
          <p:cNvSpPr txBox="1"/>
          <p:nvPr/>
        </p:nvSpPr>
        <p:spPr>
          <a:xfrm>
            <a:off x="1541313" y="2194943"/>
            <a:ext cx="5830525" cy="4010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algn="ctr">
              <a:lnSpc>
                <a:spcPts val="3400"/>
              </a:lnSpc>
              <a:defRPr sz="2400">
                <a:solidFill>
                  <a:schemeClr val="accent5"/>
                </a:solidFill>
                <a:latin typeface="Nanum Square Bold"/>
                <a:ea typeface="Nanum Square Bold"/>
                <a:cs typeface="Nanum Square Bold"/>
                <a:sym typeface="Nanum Square Bold"/>
              </a:defRPr>
            </a:pP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1단계: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초기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목표</a:t>
            </a:r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1069" name="TextBox 38"/>
          <p:cNvSpPr txBox="1"/>
          <p:nvPr/>
        </p:nvSpPr>
        <p:spPr>
          <a:xfrm>
            <a:off x="10392172" y="2129788"/>
            <a:ext cx="6818898" cy="4010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algn="ctr">
              <a:lnSpc>
                <a:spcPts val="3400"/>
              </a:lnSpc>
              <a:defRPr sz="2400">
                <a:solidFill>
                  <a:schemeClr val="accent5"/>
                </a:solidFill>
                <a:latin typeface="Nanum Square Bold"/>
                <a:ea typeface="Nanum Square Bold"/>
                <a:cs typeface="Nanum Square Bold"/>
                <a:sym typeface="Nanum Square Bold"/>
              </a:defRPr>
            </a:pP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2단계: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실제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결과</a:t>
            </a:r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1070" name="TextBox 39"/>
          <p:cNvSpPr txBox="1"/>
          <p:nvPr/>
        </p:nvSpPr>
        <p:spPr>
          <a:xfrm>
            <a:off x="1150801" y="5825352"/>
            <a:ext cx="7194644" cy="4010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algn="ctr">
              <a:lnSpc>
                <a:spcPts val="3400"/>
              </a:lnSpc>
              <a:defRPr sz="2400">
                <a:solidFill>
                  <a:schemeClr val="accent5"/>
                </a:solidFill>
                <a:latin typeface="Nanum Square Bold"/>
                <a:ea typeface="Nanum Square Bold"/>
                <a:cs typeface="Nanum Square Bold"/>
                <a:sym typeface="Nanum Square Bold"/>
              </a:defRPr>
            </a:pP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3단계: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차이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및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발생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원인</a:t>
            </a:r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1071" name="TextBox 40"/>
          <p:cNvSpPr txBox="1"/>
          <p:nvPr/>
        </p:nvSpPr>
        <p:spPr>
          <a:xfrm>
            <a:off x="10505303" y="5825352"/>
            <a:ext cx="6592636" cy="4010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algn="ctr">
              <a:lnSpc>
                <a:spcPts val="3400"/>
              </a:lnSpc>
              <a:defRPr sz="2400">
                <a:solidFill>
                  <a:schemeClr val="accent5"/>
                </a:solidFill>
                <a:latin typeface="Nanum Square Bold"/>
                <a:ea typeface="Nanum Square Bold"/>
                <a:cs typeface="Nanum Square Bold"/>
                <a:sym typeface="Nanum Square Bold"/>
              </a:defRPr>
            </a:pP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4단계: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개선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목표</a:t>
            </a:r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1072" name="TextBox 43"/>
          <p:cNvSpPr txBox="1"/>
          <p:nvPr/>
        </p:nvSpPr>
        <p:spPr>
          <a:xfrm>
            <a:off x="10243930" y="2760758"/>
            <a:ext cx="7091571" cy="21403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marL="342900" indent="-342900">
              <a:lnSpc>
                <a:spcPts val="3400"/>
              </a:lnSpc>
              <a:buSzPct val="100000"/>
              <a:buFont typeface="Arial"/>
              <a:buChar char="•"/>
            </a:pP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UI/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  <a:cs typeface="+mj-cs"/>
                <a:sym typeface="Helvetica"/>
              </a:rPr>
              <a:t>기능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  <a:cs typeface="+mj-cs"/>
                <a:sym typeface="Helvetica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  <a:cs typeface="+mj-cs"/>
                <a:sym typeface="Helvetica"/>
              </a:rPr>
              <a:t>단위로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  <a:cs typeface="+mj-cs"/>
                <a:sym typeface="Helvetica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  <a:cs typeface="+mj-cs"/>
                <a:sym typeface="Helvetica"/>
              </a:rPr>
              <a:t>모듈화된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  <a:cs typeface="+mj-cs"/>
                <a:sym typeface="Helvetica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  <a:cs typeface="+mj-cs"/>
                <a:sym typeface="Helvetica"/>
              </a:rPr>
              <a:t>컴포넌트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  <a:cs typeface="+mj-cs"/>
                <a:sym typeface="Helvetica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  <a:cs typeface="+mj-cs"/>
                <a:sym typeface="Helvetica"/>
              </a:rPr>
              <a:t>설계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  <a:cs typeface="+mj-cs"/>
                <a:sym typeface="Helvetica"/>
              </a:rPr>
              <a:t>및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  <a:cs typeface="+mj-cs"/>
                <a:sym typeface="Helvetica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  <a:cs typeface="+mj-cs"/>
                <a:sym typeface="Helvetica"/>
              </a:rPr>
              <a:t>중복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  <a:cs typeface="+mj-cs"/>
                <a:sym typeface="Helvetica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  <a:cs typeface="+mj-cs"/>
                <a:sym typeface="Helvetica"/>
              </a:rPr>
              <a:t>제거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. BUT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  <a:cs typeface="+mj-cs"/>
                <a:sym typeface="Helvetica"/>
              </a:rPr>
              <a:t>일부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  <a:cs typeface="+mj-cs"/>
                <a:sym typeface="Helvetica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  <a:cs typeface="+mj-cs"/>
                <a:sym typeface="Helvetica"/>
              </a:rPr>
              <a:t>기능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  <a:cs typeface="+mj-cs"/>
                <a:sym typeface="Helvetica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  <a:cs typeface="+mj-cs"/>
                <a:sym typeface="Helvetica"/>
              </a:rPr>
              <a:t>분리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  <a:cs typeface="+mj-cs"/>
                <a:sym typeface="Helvetica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  <a:cs typeface="+mj-cs"/>
                <a:sym typeface="Helvetica"/>
              </a:rPr>
              <a:t>미흡</a:t>
            </a:r>
            <a:endParaRPr dirty="0">
              <a:latin typeface="굴림" panose="020B0600000101010101" pitchFamily="50" charset="-127"/>
              <a:ea typeface="Apple SD Gothic Neo" panose="02000300000000000000" pitchFamily="2" charset="-127"/>
              <a:cs typeface="+mj-cs"/>
              <a:sym typeface="Helvetica"/>
            </a:endParaRPr>
          </a:p>
          <a:p>
            <a:pPr marL="342900" indent="-342900">
              <a:lnSpc>
                <a:spcPts val="3400"/>
              </a:lnSpc>
              <a:buSzPct val="100000"/>
              <a:buFont typeface="Arial"/>
              <a:buChar char="•"/>
            </a:pP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Zustand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+ React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Query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  <a:cs typeface="+mj-cs"/>
                <a:sym typeface="Helvetica"/>
              </a:rPr>
              <a:t>로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  <a:cs typeface="+mj-cs"/>
                <a:sym typeface="Helvetica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  <a:cs typeface="+mj-cs"/>
                <a:sym typeface="Helvetica"/>
              </a:rPr>
              <a:t>상태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  <a:cs typeface="+mj-cs"/>
                <a:sym typeface="Helvetica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  <a:cs typeface="+mj-cs"/>
                <a:sym typeface="Helvetica"/>
              </a:rPr>
              <a:t>관리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  <a:cs typeface="+mj-cs"/>
                <a:sym typeface="Helvetica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  <a:cs typeface="+mj-cs"/>
                <a:sym typeface="Helvetica"/>
              </a:rPr>
              <a:t>분리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  <a:cs typeface="+mj-cs"/>
                <a:sym typeface="Helvetica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  <a:cs typeface="+mj-cs"/>
                <a:sym typeface="Helvetica"/>
              </a:rPr>
              <a:t>및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  <a:cs typeface="+mj-cs"/>
                <a:sym typeface="Helvetica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  <a:cs typeface="+mj-cs"/>
                <a:sym typeface="Helvetica"/>
              </a:rPr>
              <a:t>렌더링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  <a:cs typeface="+mj-cs"/>
                <a:sym typeface="Helvetica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  <a:cs typeface="+mj-cs"/>
                <a:sym typeface="Helvetica"/>
              </a:rPr>
              <a:t>제어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. BUT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  <a:cs typeface="+mj-cs"/>
                <a:sym typeface="Helvetica"/>
              </a:rPr>
              <a:t>캐싱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  <a:cs typeface="+mj-cs"/>
                <a:sym typeface="Helvetica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  <a:cs typeface="+mj-cs"/>
                <a:sym typeface="Helvetica"/>
              </a:rPr>
              <a:t>처리에서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  <a:cs typeface="+mj-cs"/>
                <a:sym typeface="Helvetica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  <a:cs typeface="+mj-cs"/>
                <a:sym typeface="Helvetica"/>
              </a:rPr>
              <a:t>동작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  <a:cs typeface="+mj-cs"/>
                <a:sym typeface="Helvetica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  <a:cs typeface="+mj-cs"/>
                <a:sym typeface="Helvetica"/>
              </a:rPr>
              <a:t>미흡</a:t>
            </a:r>
            <a:endParaRPr dirty="0">
              <a:latin typeface="굴림" panose="020B0600000101010101" pitchFamily="50" charset="-127"/>
              <a:ea typeface="Apple SD Gothic Neo" panose="02000300000000000000" pitchFamily="2" charset="-127"/>
              <a:cs typeface="+mj-cs"/>
              <a:sym typeface="Helvetica"/>
            </a:endParaRPr>
          </a:p>
          <a:p>
            <a:pPr marL="342900" indent="-342900">
              <a:lnSpc>
                <a:spcPts val="3400"/>
              </a:lnSpc>
              <a:buSzPct val="100000"/>
              <a:buFont typeface="Arial"/>
              <a:buChar char="•"/>
              <a:defRPr>
                <a:latin typeface="+mj-lt"/>
                <a:ea typeface="+mj-ea"/>
                <a:cs typeface="+mj-cs"/>
                <a:sym typeface="Helvetica"/>
              </a:defRPr>
            </a:pP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반응형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시도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. BUT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고정형으로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변경</a:t>
            </a:r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1073" name="TextBox 44"/>
          <p:cNvSpPr txBox="1"/>
          <p:nvPr/>
        </p:nvSpPr>
        <p:spPr>
          <a:xfrm>
            <a:off x="711116" y="6484746"/>
            <a:ext cx="8247352" cy="3427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marL="342900" indent="-342900">
              <a:lnSpc>
                <a:spcPts val="3400"/>
              </a:lnSpc>
              <a:buSzPct val="100000"/>
              <a:buFont typeface="Arial"/>
              <a:buChar char="•"/>
            </a:pP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  <a:cs typeface="+mj-cs"/>
                <a:sym typeface="Helvetica"/>
              </a:rPr>
              <a:t>초기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  <a:cs typeface="+mj-cs"/>
                <a:sym typeface="Helvetica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  <a:cs typeface="+mj-cs"/>
                <a:sym typeface="Helvetica"/>
              </a:rPr>
              <a:t>설계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  <a:cs typeface="+mj-cs"/>
                <a:sym typeface="Helvetica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  <a:cs typeface="+mj-cs"/>
                <a:sym typeface="Helvetica"/>
              </a:rPr>
              <a:t>단계에서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  <a:cs typeface="+mj-cs"/>
                <a:sym typeface="Helvetica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  <a:cs typeface="+mj-cs"/>
                <a:sym typeface="Helvetica"/>
              </a:rPr>
              <a:t>필터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  <a:cs typeface="+mj-cs"/>
                <a:sym typeface="Helvetica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  <a:cs typeface="+mj-cs"/>
                <a:sym typeface="Helvetica"/>
              </a:rPr>
              <a:t>및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  <a:cs typeface="+mj-cs"/>
                <a:sym typeface="Helvetica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  <a:cs typeface="+mj-cs"/>
                <a:sym typeface="Helvetica"/>
              </a:rPr>
              <a:t>결과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  <a:cs typeface="+mj-cs"/>
                <a:sym typeface="Helvetica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  <a:cs typeface="+mj-cs"/>
                <a:sym typeface="Helvetica"/>
              </a:rPr>
              <a:t>내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  <a:cs typeface="+mj-cs"/>
                <a:sym typeface="Helvetica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  <a:cs typeface="+mj-cs"/>
                <a:sym typeface="Helvetica"/>
              </a:rPr>
              <a:t>재검색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  <a:cs typeface="+mj-cs"/>
                <a:sym typeface="Helvetica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  <a:cs typeface="+mj-cs"/>
                <a:sym typeface="Helvetica"/>
              </a:rPr>
              <a:t>기능을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  <a:cs typeface="+mj-cs"/>
                <a:sym typeface="Helvetica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  <a:cs typeface="+mj-cs"/>
                <a:sym typeface="Helvetica"/>
              </a:rPr>
              <a:t>고려하지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  <a:cs typeface="+mj-cs"/>
                <a:sym typeface="Helvetica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  <a:cs typeface="+mj-cs"/>
                <a:sym typeface="Helvetica"/>
              </a:rPr>
              <a:t>않아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,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  <a:cs typeface="+mj-cs"/>
                <a:sym typeface="Helvetica"/>
              </a:rPr>
              <a:t>동일한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  <a:cs typeface="+mj-cs"/>
                <a:sym typeface="Helvetica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  <a:cs typeface="+mj-cs"/>
                <a:sym typeface="Helvetica"/>
              </a:rPr>
              <a:t>로직이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  <a:cs typeface="+mj-cs"/>
                <a:sym typeface="Helvetica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  <a:cs typeface="+mj-cs"/>
                <a:sym typeface="Helvetica"/>
              </a:rPr>
              <a:t>여러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  <a:cs typeface="+mj-cs"/>
                <a:sym typeface="Helvetica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  <a:cs typeface="+mj-cs"/>
                <a:sym typeface="Helvetica"/>
              </a:rPr>
              <a:t>컴포넌트에서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  <a:cs typeface="+mj-cs"/>
                <a:sym typeface="Helvetica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  <a:cs typeface="+mj-cs"/>
                <a:sym typeface="Helvetica"/>
              </a:rPr>
              <a:t>중복되었음에도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  <a:cs typeface="+mj-cs"/>
                <a:sym typeface="Helvetica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  <a:cs typeface="+mj-cs"/>
                <a:sym typeface="Helvetica"/>
              </a:rPr>
              <a:t>공통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  <a:cs typeface="+mj-cs"/>
                <a:sym typeface="Helvetica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  <a:cs typeface="+mj-cs"/>
                <a:sym typeface="Helvetica"/>
              </a:rPr>
              <a:t>컴포넌트화하지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  <a:cs typeface="+mj-cs"/>
                <a:sym typeface="Helvetica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  <a:cs typeface="+mj-cs"/>
                <a:sym typeface="Helvetica"/>
              </a:rPr>
              <a:t>못함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.</a:t>
            </a:r>
          </a:p>
          <a:p>
            <a:pPr marL="342900" indent="-342900">
              <a:lnSpc>
                <a:spcPts val="3400"/>
              </a:lnSpc>
              <a:buSzPct val="100000"/>
              <a:buFont typeface="Arial"/>
              <a:buChar char="•"/>
            </a:pP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React Query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  <a:cs typeface="+mj-cs"/>
                <a:sym typeface="Helvetica"/>
              </a:rPr>
              <a:t>사용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  <a:cs typeface="+mj-cs"/>
                <a:sym typeface="Helvetica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  <a:cs typeface="+mj-cs"/>
                <a:sym typeface="Helvetica"/>
              </a:rPr>
              <a:t>과정에서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  <a:cs typeface="+mj-cs"/>
                <a:sym typeface="Helvetica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  <a:cs typeface="+mj-cs"/>
                <a:sym typeface="Helvetica"/>
              </a:rPr>
              <a:t>쿼리키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  <a:cs typeface="+mj-cs"/>
                <a:sym typeface="Helvetica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  <a:cs typeface="+mj-cs"/>
                <a:sym typeface="Helvetica"/>
              </a:rPr>
              <a:t>설계에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  <a:cs typeface="+mj-cs"/>
                <a:sym typeface="Helvetica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  <a:cs typeface="+mj-cs"/>
                <a:sym typeface="Helvetica"/>
              </a:rPr>
              <a:t>대한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  <a:cs typeface="+mj-cs"/>
                <a:sym typeface="Helvetica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  <a:cs typeface="+mj-cs"/>
                <a:sym typeface="Helvetica"/>
              </a:rPr>
              <a:t>이해가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  <a:cs typeface="+mj-cs"/>
                <a:sym typeface="Helvetica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  <a:cs typeface="+mj-cs"/>
                <a:sym typeface="Helvetica"/>
              </a:rPr>
              <a:t>부족해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,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  <a:cs typeface="+mj-cs"/>
                <a:sym typeface="Helvetica"/>
              </a:rPr>
              <a:t>캐싱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  <a:cs typeface="+mj-cs"/>
                <a:sym typeface="Helvetica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  <a:cs typeface="+mj-cs"/>
                <a:sym typeface="Helvetica"/>
              </a:rPr>
              <a:t>및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  <a:cs typeface="+mj-cs"/>
                <a:sym typeface="Helvetica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  <a:cs typeface="+mj-cs"/>
                <a:sym typeface="Helvetica"/>
              </a:rPr>
              <a:t>데이터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  <a:cs typeface="+mj-cs"/>
                <a:sym typeface="Helvetica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  <a:cs typeface="+mj-cs"/>
                <a:sym typeface="Helvetica"/>
              </a:rPr>
              <a:t>동기화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  <a:cs typeface="+mj-cs"/>
                <a:sym typeface="Helvetica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  <a:cs typeface="+mj-cs"/>
                <a:sym typeface="Helvetica"/>
              </a:rPr>
              <a:t>처리에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  <a:cs typeface="+mj-cs"/>
                <a:sym typeface="Helvetica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  <a:cs typeface="+mj-cs"/>
                <a:sym typeface="Helvetica"/>
              </a:rPr>
              <a:t>반복적인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  <a:cs typeface="+mj-cs"/>
                <a:sym typeface="Helvetica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  <a:cs typeface="+mj-cs"/>
                <a:sym typeface="Helvetica"/>
              </a:rPr>
              <a:t>문제가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  <a:cs typeface="+mj-cs"/>
                <a:sym typeface="Helvetica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  <a:cs typeface="+mj-cs"/>
                <a:sym typeface="Helvetica"/>
              </a:rPr>
              <a:t>발생함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.</a:t>
            </a:r>
          </a:p>
          <a:p>
            <a:pPr marL="342900" indent="-342900">
              <a:lnSpc>
                <a:spcPts val="3400"/>
              </a:lnSpc>
              <a:buSzPct val="100000"/>
              <a:buFont typeface="Arial"/>
              <a:buChar char="•"/>
            </a:pP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  <a:cs typeface="+mj-cs"/>
                <a:sym typeface="Helvetica"/>
              </a:rPr>
              <a:t>화면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  <a:cs typeface="+mj-cs"/>
                <a:sym typeface="Helvetica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  <a:cs typeface="+mj-cs"/>
                <a:sym typeface="Helvetica"/>
              </a:rPr>
              <a:t>구성이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  <a:cs typeface="+mj-cs"/>
                <a:sym typeface="Helvetica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  <a:cs typeface="+mj-cs"/>
                <a:sym typeface="Helvetica"/>
              </a:rPr>
              <a:t>테이블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  <a:cs typeface="+mj-cs"/>
                <a:sym typeface="Helvetica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  <a:cs typeface="+mj-cs"/>
                <a:sym typeface="Helvetica"/>
              </a:rPr>
              <a:t>형태로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  <a:cs typeface="+mj-cs"/>
                <a:sym typeface="Helvetica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  <a:cs typeface="+mj-cs"/>
                <a:sym typeface="Helvetica"/>
              </a:rPr>
              <a:t>확장될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  <a:cs typeface="+mj-cs"/>
                <a:sym typeface="Helvetica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  <a:cs typeface="+mj-cs"/>
                <a:sym typeface="Helvetica"/>
              </a:rPr>
              <a:t>가능성을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  <a:cs typeface="+mj-cs"/>
                <a:sym typeface="Helvetica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  <a:cs typeface="+mj-cs"/>
                <a:sym typeface="Helvetica"/>
              </a:rPr>
              <a:t>충분히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  <a:cs typeface="+mj-cs"/>
                <a:sym typeface="Helvetica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  <a:cs typeface="+mj-cs"/>
                <a:sym typeface="Helvetica"/>
              </a:rPr>
              <a:t>고려하지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  <a:cs typeface="+mj-cs"/>
                <a:sym typeface="Helvetica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  <a:cs typeface="+mj-cs"/>
                <a:sym typeface="Helvetica"/>
              </a:rPr>
              <a:t>못하고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  <a:cs typeface="+mj-cs"/>
                <a:sym typeface="Helvetica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  <a:cs typeface="+mj-cs"/>
                <a:sym typeface="Helvetica"/>
              </a:rPr>
              <a:t>반응형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  <a:cs typeface="+mj-cs"/>
                <a:sym typeface="Helvetica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UI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  <a:cs typeface="+mj-cs"/>
                <a:sym typeface="Helvetica"/>
              </a:rPr>
              <a:t>를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  <a:cs typeface="+mj-cs"/>
                <a:sym typeface="Helvetica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  <a:cs typeface="+mj-cs"/>
                <a:sym typeface="Helvetica"/>
              </a:rPr>
              <a:t>우선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  <a:cs typeface="+mj-cs"/>
                <a:sym typeface="Helvetica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  <a:cs typeface="+mj-cs"/>
                <a:sym typeface="Helvetica"/>
              </a:rPr>
              <a:t>적용했다가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,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  <a:cs typeface="+mj-cs"/>
                <a:sym typeface="Helvetica"/>
              </a:rPr>
              <a:t>개발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  <a:cs typeface="+mj-cs"/>
                <a:sym typeface="Helvetica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  <a:cs typeface="+mj-cs"/>
                <a:sym typeface="Helvetica"/>
              </a:rPr>
              <a:t>효율과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  <a:cs typeface="+mj-cs"/>
                <a:sym typeface="Helvetica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  <a:cs typeface="+mj-cs"/>
                <a:sym typeface="Helvetica"/>
              </a:rPr>
              <a:t>유지보수를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  <a:cs typeface="+mj-cs"/>
                <a:sym typeface="Helvetica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  <a:cs typeface="+mj-cs"/>
                <a:sym typeface="Helvetica"/>
              </a:rPr>
              <a:t>위해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  <a:cs typeface="+mj-cs"/>
                <a:sym typeface="Helvetica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  <a:cs typeface="+mj-cs"/>
                <a:sym typeface="Helvetica"/>
              </a:rPr>
              <a:t>고정형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  <a:cs typeface="+mj-cs"/>
                <a:sym typeface="Helvetica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UI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  <a:cs typeface="+mj-cs"/>
                <a:sym typeface="Helvetica"/>
              </a:rPr>
              <a:t>로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  <a:cs typeface="+mj-cs"/>
                <a:sym typeface="Helvetica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  <a:cs typeface="+mj-cs"/>
                <a:sym typeface="Helvetica"/>
              </a:rPr>
              <a:t>방향을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  <a:cs typeface="+mj-cs"/>
                <a:sym typeface="Helvetica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  <a:cs typeface="+mj-cs"/>
                <a:sym typeface="Helvetica"/>
              </a:rPr>
              <a:t>전환함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.</a:t>
            </a:r>
          </a:p>
          <a:p>
            <a:pPr algn="ctr">
              <a:lnSpc>
                <a:spcPts val="3400"/>
              </a:lnSpc>
              <a:defRPr>
                <a:solidFill>
                  <a:schemeClr val="accent5"/>
                </a:solidFill>
              </a:defRPr>
            </a:pP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→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  <a:cs typeface="+mj-cs"/>
                <a:sym typeface="Helvetica"/>
              </a:rPr>
              <a:t>설계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  <a:cs typeface="+mj-cs"/>
                <a:sym typeface="Helvetica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  <a:cs typeface="+mj-cs"/>
                <a:sym typeface="Helvetica"/>
              </a:rPr>
              <a:t>부족에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  <a:cs typeface="+mj-cs"/>
                <a:sym typeface="Helvetica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  <a:cs typeface="+mj-cs"/>
                <a:sym typeface="Helvetica"/>
              </a:rPr>
              <a:t>의해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  <a:cs typeface="+mj-cs"/>
                <a:sym typeface="Helvetica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  <a:cs typeface="+mj-cs"/>
                <a:sym typeface="Helvetica"/>
              </a:rPr>
              <a:t>발생한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  <a:cs typeface="+mj-cs"/>
                <a:sym typeface="Helvetica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  <a:cs typeface="+mj-cs"/>
                <a:sym typeface="Helvetica"/>
              </a:rPr>
              <a:t>이슈로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  <a:cs typeface="+mj-cs"/>
                <a:sym typeface="Helvetica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  <a:cs typeface="+mj-cs"/>
                <a:sym typeface="Helvetica"/>
              </a:rPr>
              <a:t>판단됨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.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Freeform 2"/>
          <p:cNvSpPr/>
          <p:nvPr/>
        </p:nvSpPr>
        <p:spPr>
          <a:xfrm>
            <a:off x="0" y="-180827"/>
            <a:ext cx="18288000" cy="1919802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139" name="Freeform 4"/>
          <p:cNvSpPr/>
          <p:nvPr/>
        </p:nvSpPr>
        <p:spPr>
          <a:xfrm>
            <a:off x="1372642" y="2628900"/>
            <a:ext cx="6857048" cy="6477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3600"/>
                </a:moveTo>
                <a:cubicBezTo>
                  <a:pt x="0" y="1612"/>
                  <a:pt x="1522" y="0"/>
                  <a:pt x="3401" y="0"/>
                </a:cubicBezTo>
                <a:lnTo>
                  <a:pt x="18199" y="0"/>
                </a:lnTo>
                <a:cubicBezTo>
                  <a:pt x="20077" y="0"/>
                  <a:pt x="21600" y="1612"/>
                  <a:pt x="21600" y="3600"/>
                </a:cubicBezTo>
                <a:lnTo>
                  <a:pt x="21600" y="18000"/>
                </a:lnTo>
                <a:cubicBezTo>
                  <a:pt x="21600" y="19988"/>
                  <a:pt x="20078" y="21600"/>
                  <a:pt x="18199" y="21600"/>
                </a:cubicBezTo>
                <a:lnTo>
                  <a:pt x="3401" y="21600"/>
                </a:lnTo>
                <a:cubicBezTo>
                  <a:pt x="1522" y="21600"/>
                  <a:pt x="0" y="19988"/>
                  <a:pt x="0" y="18000"/>
                </a:cubicBezTo>
                <a:close/>
              </a:path>
            </a:pathLst>
          </a:custGeom>
          <a:solidFill>
            <a:srgbClr val="F2F2F2"/>
          </a:solidFill>
          <a:ln w="12700">
            <a:miter lim="400000"/>
          </a:ln>
        </p:spPr>
        <p:txBody>
          <a:bodyPr lIns="45719" rIns="45719"/>
          <a:lstStyle/>
          <a:p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140" name="TextBox 6"/>
          <p:cNvSpPr txBox="1"/>
          <p:nvPr/>
        </p:nvSpPr>
        <p:spPr>
          <a:xfrm>
            <a:off x="13454346" y="587864"/>
            <a:ext cx="3881155" cy="3563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r">
              <a:lnSpc>
                <a:spcPts val="3000"/>
              </a:lnSpc>
              <a:defRPr sz="2200">
                <a:solidFill>
                  <a:srgbClr val="FFFFFF"/>
                </a:solidFill>
                <a:latin typeface="Nanum Square"/>
                <a:ea typeface="Nanum Square"/>
                <a:cs typeface="Nanum Square"/>
                <a:sym typeface="Nanum Square"/>
              </a:defRPr>
            </a:lvl1pPr>
          </a:lstStyle>
          <a:p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프로젝트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기획</a:t>
            </a:r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141" name="TextBox 7"/>
          <p:cNvSpPr txBox="1"/>
          <p:nvPr/>
        </p:nvSpPr>
        <p:spPr>
          <a:xfrm>
            <a:off x="952500" y="360851"/>
            <a:ext cx="3315474" cy="6707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5800"/>
              </a:lnSpc>
              <a:defRPr sz="4200" spc="-58">
                <a:solidFill>
                  <a:srgbClr val="FFFFFF"/>
                </a:solidFill>
                <a:latin typeface="Nanum Square"/>
                <a:ea typeface="Nanum Square"/>
                <a:cs typeface="Nanum Square"/>
                <a:sym typeface="Nanum Square"/>
              </a:defRPr>
            </a:lvl1pPr>
          </a:lstStyle>
          <a:p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배경</a:t>
            </a:r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142" name="TextBox 8"/>
          <p:cNvSpPr txBox="1"/>
          <p:nvPr/>
        </p:nvSpPr>
        <p:spPr>
          <a:xfrm>
            <a:off x="9421504" y="6897636"/>
            <a:ext cx="6962824" cy="9174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3700"/>
              </a:lnSpc>
              <a:defRPr sz="2700" b="1">
                <a:solidFill>
                  <a:srgbClr val="13B4CF"/>
                </a:solidFill>
                <a:latin typeface="Nanum Square Bold"/>
                <a:ea typeface="Nanum Square Bold"/>
                <a:cs typeface="Nanum Square Bold"/>
                <a:sym typeface="Nanum Square Bold"/>
              </a:defRPr>
            </a:lvl1pPr>
          </a:lstStyle>
          <a:p>
            <a:r>
              <a:rPr b="0" dirty="0">
                <a:latin typeface="굴림" panose="020B0600000101010101" pitchFamily="50" charset="-127"/>
                <a:ea typeface="Apple SD Gothic Neo" panose="02000300000000000000" pitchFamily="2" charset="-127"/>
              </a:rPr>
              <a:t>“</a:t>
            </a:r>
            <a:r>
              <a:rPr b="0"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소상공인·자영업자</a:t>
            </a:r>
            <a:r>
              <a:rPr b="0"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b="0"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온라인</a:t>
            </a:r>
            <a:r>
              <a:rPr b="0"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b="0"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진입</a:t>
            </a:r>
            <a:r>
              <a:rPr b="0"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b="0"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필요성</a:t>
            </a:r>
            <a:r>
              <a:rPr b="0"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b="0"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증가</a:t>
            </a:r>
            <a:r>
              <a:rPr b="0" dirty="0">
                <a:latin typeface="굴림" panose="020B0600000101010101" pitchFamily="50" charset="-127"/>
                <a:ea typeface="Apple SD Gothic Neo" panose="02000300000000000000" pitchFamily="2" charset="-127"/>
              </a:rPr>
              <a:t>”</a:t>
            </a:r>
          </a:p>
        </p:txBody>
      </p:sp>
      <p:sp>
        <p:nvSpPr>
          <p:cNvPr id="143" name="TextBox 9"/>
          <p:cNvSpPr txBox="1"/>
          <p:nvPr/>
        </p:nvSpPr>
        <p:spPr>
          <a:xfrm>
            <a:off x="9444832" y="3209717"/>
            <a:ext cx="7890669" cy="27127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ts val="4300"/>
              </a:lnSpc>
              <a:defRPr sz="2400">
                <a:latin typeface="Nanum Square"/>
                <a:ea typeface="Nanum Square"/>
                <a:cs typeface="Nanum Square"/>
                <a:sym typeface="Nanum Square"/>
              </a:defRPr>
            </a:pP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오프라인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중심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도·소매업은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임대료·인건비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부담</a:t>
            </a:r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  <a:p>
            <a:pPr>
              <a:lnSpc>
                <a:spcPts val="4300"/>
              </a:lnSpc>
              <a:defRPr sz="2400" b="1">
                <a:solidFill>
                  <a:srgbClr val="006BC1"/>
                </a:solidFill>
                <a:latin typeface="Nanum Square Bold"/>
                <a:ea typeface="Nanum Square Bold"/>
                <a:cs typeface="Nanum Square Bold"/>
                <a:sym typeface="Nanum Square Bold"/>
              </a:defRPr>
            </a:pP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→</a:t>
            </a:r>
            <a:r>
              <a:rPr dirty="0">
                <a:solidFill>
                  <a:srgbClr val="000000"/>
                </a:solidFill>
                <a:latin typeface="굴림" panose="020B0600000101010101" pitchFamily="50" charset="-127"/>
                <a:ea typeface="Apple SD Gothic Neo" panose="02000300000000000000" pitchFamily="2" charset="-127"/>
                <a:cs typeface="Nanum Square"/>
                <a:sym typeface="Nanum Square"/>
              </a:rPr>
              <a:t> </a:t>
            </a:r>
            <a:r>
              <a:rPr dirty="0" err="1">
                <a:solidFill>
                  <a:srgbClr val="000000"/>
                </a:solidFill>
                <a:latin typeface="굴림" panose="020B0600000101010101" pitchFamily="50" charset="-127"/>
                <a:ea typeface="??뭡" panose="02030600000101010101" pitchFamily="18" charset="-127"/>
                <a:cs typeface="Nanum Square"/>
                <a:sym typeface="Nanum Square"/>
              </a:rPr>
              <a:t>온라인</a:t>
            </a:r>
            <a:r>
              <a:rPr dirty="0">
                <a:solidFill>
                  <a:srgbClr val="000000"/>
                </a:solidFill>
                <a:latin typeface="굴림" panose="020B0600000101010101" pitchFamily="50" charset="-127"/>
                <a:ea typeface="Apple SD Gothic Neo" panose="02000300000000000000" pitchFamily="2" charset="-127"/>
                <a:cs typeface="Nanum Square"/>
                <a:sym typeface="Nanum Square"/>
              </a:rPr>
              <a:t>/</a:t>
            </a:r>
            <a:r>
              <a:rPr dirty="0" err="1">
                <a:solidFill>
                  <a:srgbClr val="000000"/>
                </a:solidFill>
                <a:latin typeface="굴림" panose="020B0600000101010101" pitchFamily="50" charset="-127"/>
                <a:ea typeface="Apple SD Gothic Neo" panose="02000300000000000000" pitchFamily="2" charset="-127"/>
                <a:cs typeface="Nanum Square"/>
                <a:sym typeface="Nanum Square"/>
              </a:rPr>
              <a:t>모바일</a:t>
            </a:r>
            <a:r>
              <a:rPr dirty="0">
                <a:solidFill>
                  <a:srgbClr val="000000"/>
                </a:solidFill>
                <a:latin typeface="굴림" panose="020B0600000101010101" pitchFamily="50" charset="-127"/>
                <a:ea typeface="Apple SD Gothic Neo" panose="02000300000000000000" pitchFamily="2" charset="-127"/>
                <a:cs typeface="Nanum Square"/>
                <a:sym typeface="Nanum Square"/>
              </a:rPr>
              <a:t> </a:t>
            </a:r>
            <a:r>
              <a:rPr dirty="0" err="1">
                <a:solidFill>
                  <a:srgbClr val="000000"/>
                </a:solidFill>
                <a:latin typeface="굴림" panose="020B0600000101010101" pitchFamily="50" charset="-127"/>
                <a:ea typeface="Apple SD Gothic Neo" panose="02000300000000000000" pitchFamily="2" charset="-127"/>
                <a:cs typeface="Nanum Square"/>
                <a:sym typeface="Nanum Square"/>
              </a:rPr>
              <a:t>거래</a:t>
            </a:r>
            <a:r>
              <a:rPr dirty="0">
                <a:solidFill>
                  <a:srgbClr val="000000"/>
                </a:solidFill>
                <a:latin typeface="굴림" panose="020B0600000101010101" pitchFamily="50" charset="-127"/>
                <a:ea typeface="Apple SD Gothic Neo" panose="02000300000000000000" pitchFamily="2" charset="-127"/>
                <a:cs typeface="Nanum Square"/>
                <a:sym typeface="Nanum Square"/>
              </a:rPr>
              <a:t> </a:t>
            </a:r>
            <a:r>
              <a:rPr dirty="0" err="1">
                <a:solidFill>
                  <a:srgbClr val="000000"/>
                </a:solidFill>
                <a:latin typeface="굴림" panose="020B0600000101010101" pitchFamily="50" charset="-127"/>
                <a:ea typeface="Apple SD Gothic Neo" panose="02000300000000000000" pitchFamily="2" charset="-127"/>
                <a:cs typeface="Nanum Square"/>
                <a:sym typeface="Nanum Square"/>
              </a:rPr>
              <a:t>비중이</a:t>
            </a:r>
            <a:r>
              <a:rPr dirty="0">
                <a:solidFill>
                  <a:srgbClr val="000000"/>
                </a:solidFill>
                <a:latin typeface="굴림" panose="020B0600000101010101" pitchFamily="50" charset="-127"/>
                <a:ea typeface="Apple SD Gothic Neo" panose="02000300000000000000" pitchFamily="2" charset="-127"/>
                <a:cs typeface="Nanum Square"/>
                <a:sym typeface="Nanum Square"/>
              </a:rPr>
              <a:t> </a:t>
            </a:r>
            <a:r>
              <a:rPr dirty="0" err="1">
                <a:solidFill>
                  <a:srgbClr val="000000"/>
                </a:solidFill>
                <a:latin typeface="굴림" panose="020B0600000101010101" pitchFamily="50" charset="-127"/>
                <a:ea typeface="Apple SD Gothic Neo" panose="02000300000000000000" pitchFamily="2" charset="-127"/>
                <a:cs typeface="Nanum Square"/>
                <a:sym typeface="Nanum Square"/>
              </a:rPr>
              <a:t>소매</a:t>
            </a:r>
            <a:r>
              <a:rPr dirty="0">
                <a:solidFill>
                  <a:srgbClr val="000000"/>
                </a:solidFill>
                <a:latin typeface="굴림" panose="020B0600000101010101" pitchFamily="50" charset="-127"/>
                <a:ea typeface="Apple SD Gothic Neo" panose="02000300000000000000" pitchFamily="2" charset="-127"/>
                <a:cs typeface="Nanum Square"/>
                <a:sym typeface="Nanum Square"/>
              </a:rPr>
              <a:t> </a:t>
            </a:r>
            <a:r>
              <a:rPr dirty="0" err="1">
                <a:solidFill>
                  <a:srgbClr val="000000"/>
                </a:solidFill>
                <a:latin typeface="굴림" panose="020B0600000101010101" pitchFamily="50" charset="-127"/>
                <a:ea typeface="Apple SD Gothic Neo" panose="02000300000000000000" pitchFamily="2" charset="-127"/>
                <a:cs typeface="Nanum Square"/>
                <a:sym typeface="Nanum Square"/>
              </a:rPr>
              <a:t>판매의</a:t>
            </a:r>
            <a:r>
              <a:rPr dirty="0">
                <a:solidFill>
                  <a:srgbClr val="000000"/>
                </a:solidFill>
                <a:latin typeface="굴림" panose="020B0600000101010101" pitchFamily="50" charset="-127"/>
                <a:ea typeface="Apple SD Gothic Neo" panose="02000300000000000000" pitchFamily="2" charset="-127"/>
                <a:cs typeface="Nanum Square"/>
                <a:sym typeface="Nanum Square"/>
              </a:rPr>
              <a:t> </a:t>
            </a:r>
            <a:r>
              <a:rPr dirty="0" err="1">
                <a:solidFill>
                  <a:srgbClr val="000000"/>
                </a:solidFill>
                <a:latin typeface="굴림" panose="020B0600000101010101" pitchFamily="50" charset="-127"/>
                <a:ea typeface="Apple SD Gothic Neo" panose="02000300000000000000" pitchFamily="2" charset="-127"/>
              </a:rPr>
              <a:t>약</a:t>
            </a:r>
            <a:r>
              <a:rPr dirty="0">
                <a:solidFill>
                  <a:srgbClr val="000000"/>
                </a:solidFill>
                <a:latin typeface="굴림" panose="020B0600000101010101" pitchFamily="50" charset="-127"/>
                <a:ea typeface="Apple SD Gothic Neo" panose="02000300000000000000" pitchFamily="2" charset="-127"/>
              </a:rPr>
              <a:t> 30% </a:t>
            </a:r>
            <a:r>
              <a:rPr dirty="0" err="1">
                <a:solidFill>
                  <a:srgbClr val="000000"/>
                </a:solidFill>
                <a:latin typeface="굴림" panose="020B0600000101010101" pitchFamily="50" charset="-127"/>
                <a:ea typeface="Apple SD Gothic Neo" panose="02000300000000000000" pitchFamily="2" charset="-127"/>
              </a:rPr>
              <a:t>차지</a:t>
            </a:r>
            <a:r>
              <a:rPr dirty="0">
                <a:solidFill>
                  <a:srgbClr val="000000"/>
                </a:solidFill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</a:p>
          <a:p>
            <a:pPr>
              <a:lnSpc>
                <a:spcPts val="4300"/>
              </a:lnSpc>
              <a:defRPr sz="2400" b="1">
                <a:latin typeface="Nanum Square Bold"/>
                <a:ea typeface="Nanum Square Bold"/>
                <a:cs typeface="Nanum Square Bold"/>
                <a:sym typeface="Nanum Square Bold"/>
              </a:defRPr>
            </a:pPr>
            <a:endParaRPr dirty="0">
              <a:solidFill>
                <a:srgbClr val="000000"/>
              </a:solidFill>
              <a:latin typeface="굴림" panose="020B0600000101010101" pitchFamily="50" charset="-127"/>
              <a:ea typeface="Apple SD Gothic Neo" panose="02000300000000000000" pitchFamily="2" charset="-127"/>
            </a:endParaRPr>
          </a:p>
          <a:p>
            <a:pPr>
              <a:lnSpc>
                <a:spcPts val="4300"/>
              </a:lnSpc>
              <a:defRPr sz="2400">
                <a:latin typeface="Nanum Square"/>
                <a:ea typeface="Nanum Square"/>
                <a:cs typeface="Nanum Square"/>
                <a:sym typeface="Nanum Square"/>
              </a:defRPr>
            </a:pP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하지만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소규모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업체는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온라인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입점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/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홍보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역량이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부족</a:t>
            </a:r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  <a:p>
            <a:pPr>
              <a:lnSpc>
                <a:spcPts val="4300"/>
              </a:lnSpc>
              <a:defRPr sz="2400" b="1">
                <a:solidFill>
                  <a:srgbClr val="006BC1"/>
                </a:solidFill>
                <a:latin typeface="Nanum Square Bold"/>
                <a:ea typeface="Nanum Square Bold"/>
                <a:cs typeface="Nanum Square Bold"/>
                <a:sym typeface="Nanum Square Bold"/>
              </a:defRPr>
            </a:pP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→ </a:t>
            </a:r>
            <a:r>
              <a:rPr dirty="0">
                <a:solidFill>
                  <a:srgbClr val="000000"/>
                </a:solidFill>
                <a:latin typeface="굴림" panose="020B0600000101010101" pitchFamily="50" charset="-127"/>
                <a:ea typeface="Apple SD Gothic Neo" panose="02000300000000000000" pitchFamily="2" charset="-127"/>
              </a:rPr>
              <a:t>“</a:t>
            </a:r>
            <a:r>
              <a:rPr dirty="0" err="1">
                <a:solidFill>
                  <a:srgbClr val="000000"/>
                </a:solidFill>
                <a:latin typeface="굴림" panose="020B0600000101010101" pitchFamily="50" charset="-127"/>
                <a:ea typeface="Apple SD Gothic Neo" panose="02000300000000000000" pitchFamily="2" charset="-127"/>
              </a:rPr>
              <a:t>업체</a:t>
            </a:r>
            <a:r>
              <a:rPr dirty="0">
                <a:solidFill>
                  <a:srgbClr val="000000"/>
                </a:solidFill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solidFill>
                  <a:srgbClr val="000000"/>
                </a:solidFill>
                <a:latin typeface="굴림" panose="020B0600000101010101" pitchFamily="50" charset="-127"/>
                <a:ea typeface="Apple SD Gothic Neo" panose="02000300000000000000" pitchFamily="2" charset="-127"/>
              </a:rPr>
              <a:t>단위의</a:t>
            </a:r>
            <a:r>
              <a:rPr dirty="0">
                <a:solidFill>
                  <a:srgbClr val="000000"/>
                </a:solidFill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solidFill>
                  <a:srgbClr val="000000"/>
                </a:solidFill>
                <a:latin typeface="굴림" panose="020B0600000101010101" pitchFamily="50" charset="-127"/>
                <a:ea typeface="Apple SD Gothic Neo" panose="02000300000000000000" pitchFamily="2" charset="-127"/>
              </a:rPr>
              <a:t>온라인</a:t>
            </a:r>
            <a:r>
              <a:rPr dirty="0">
                <a:solidFill>
                  <a:srgbClr val="000000"/>
                </a:solidFill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solidFill>
                  <a:srgbClr val="000000"/>
                </a:solidFill>
                <a:latin typeface="굴림" panose="020B0600000101010101" pitchFamily="50" charset="-127"/>
                <a:ea typeface="Apple SD Gothic Neo" panose="02000300000000000000" pitchFamily="2" charset="-127"/>
              </a:rPr>
              <a:t>플랫폼</a:t>
            </a:r>
            <a:r>
              <a:rPr dirty="0">
                <a:solidFill>
                  <a:srgbClr val="000000"/>
                </a:solidFill>
                <a:latin typeface="굴림" panose="020B0600000101010101" pitchFamily="50" charset="-127"/>
                <a:ea typeface="Apple SD Gothic Neo" panose="02000300000000000000" pitchFamily="2" charset="-127"/>
                <a:cs typeface="Nanum Square"/>
                <a:sym typeface="Nanum Square"/>
              </a:rPr>
              <a:t>” </a:t>
            </a:r>
            <a:r>
              <a:rPr dirty="0" err="1">
                <a:solidFill>
                  <a:srgbClr val="000000"/>
                </a:solidFill>
                <a:latin typeface="굴림" panose="020B0600000101010101" pitchFamily="50" charset="-127"/>
                <a:ea typeface="Apple SD Gothic Neo" panose="02000300000000000000" pitchFamily="2" charset="-127"/>
                <a:cs typeface="Nanum Square"/>
                <a:sym typeface="Nanum Square"/>
              </a:rPr>
              <a:t>의</a:t>
            </a:r>
            <a:r>
              <a:rPr dirty="0">
                <a:solidFill>
                  <a:srgbClr val="000000"/>
                </a:solidFill>
                <a:latin typeface="굴림" panose="020B0600000101010101" pitchFamily="50" charset="-127"/>
                <a:ea typeface="Apple SD Gothic Neo" panose="02000300000000000000" pitchFamily="2" charset="-127"/>
                <a:cs typeface="Nanum Square"/>
                <a:sym typeface="Nanum Square"/>
              </a:rPr>
              <a:t> </a:t>
            </a:r>
            <a:r>
              <a:rPr dirty="0" err="1">
                <a:solidFill>
                  <a:srgbClr val="000000"/>
                </a:solidFill>
                <a:latin typeface="굴림" panose="020B0600000101010101" pitchFamily="50" charset="-127"/>
                <a:ea typeface="Apple SD Gothic Neo" panose="02000300000000000000" pitchFamily="2" charset="-127"/>
                <a:cs typeface="Nanum Square"/>
                <a:sym typeface="Nanum Square"/>
              </a:rPr>
              <a:t>필요성</a:t>
            </a:r>
            <a:r>
              <a:rPr dirty="0">
                <a:solidFill>
                  <a:srgbClr val="000000"/>
                </a:solidFill>
                <a:latin typeface="굴림" panose="020B0600000101010101" pitchFamily="50" charset="-127"/>
                <a:ea typeface="Apple SD Gothic Neo" panose="02000300000000000000" pitchFamily="2" charset="-127"/>
                <a:cs typeface="Nanum Square"/>
                <a:sym typeface="Nanum Square"/>
              </a:rPr>
              <a:t> ↑</a:t>
            </a:r>
          </a:p>
        </p:txBody>
      </p:sp>
      <p:sp>
        <p:nvSpPr>
          <p:cNvPr id="144" name="TextBox 10"/>
          <p:cNvSpPr txBox="1"/>
          <p:nvPr/>
        </p:nvSpPr>
        <p:spPr>
          <a:xfrm>
            <a:off x="2573545" y="3209717"/>
            <a:ext cx="4455152" cy="4781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4300"/>
              </a:lnSpc>
              <a:defRPr sz="2400" b="1">
                <a:solidFill>
                  <a:schemeClr val="accent5"/>
                </a:solidFill>
                <a:latin typeface="Nanum Square Bold"/>
                <a:ea typeface="Nanum Square Bold"/>
                <a:cs typeface="Nanum Square Bold"/>
                <a:sym typeface="Nanum Square Bold"/>
              </a:defRPr>
            </a:lvl1pPr>
          </a:lstStyle>
          <a:p>
            <a:r>
              <a:rPr b="0"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도소매업</a:t>
            </a:r>
            <a:r>
              <a:rPr b="0"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b="0"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온오프라인</a:t>
            </a:r>
            <a:r>
              <a:rPr b="0"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b="0"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거래</a:t>
            </a:r>
            <a:r>
              <a:rPr b="0" dirty="0">
                <a:latin typeface="굴림" panose="020B0600000101010101" pitchFamily="50" charset="-127"/>
                <a:ea typeface="Apple SD Gothic Neo" panose="02000300000000000000" pitchFamily="2" charset="-127"/>
              </a:rPr>
              <a:t>  </a:t>
            </a:r>
            <a:r>
              <a:rPr b="0"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비중</a:t>
            </a:r>
            <a:endParaRPr b="0"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graphicFrame>
        <p:nvGraphicFramePr>
          <p:cNvPr id="145" name="차트 11"/>
          <p:cNvGraphicFramePr/>
          <p:nvPr>
            <p:extLst>
              <p:ext uri="{D42A27DB-BD31-4B8C-83A1-F6EECF244321}">
                <p14:modId xmlns:p14="http://schemas.microsoft.com/office/powerpoint/2010/main" val="1175213963"/>
              </p:ext>
            </p:extLst>
          </p:nvPr>
        </p:nvGraphicFramePr>
        <p:xfrm>
          <a:off x="2266195" y="3752994"/>
          <a:ext cx="4597401" cy="50999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46" name="TextBox 12"/>
          <p:cNvSpPr txBox="1"/>
          <p:nvPr/>
        </p:nvSpPr>
        <p:spPr>
          <a:xfrm>
            <a:off x="3185032" y="4814635"/>
            <a:ext cx="1010543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17.3%</a:t>
            </a:r>
          </a:p>
        </p:txBody>
      </p:sp>
      <p:sp>
        <p:nvSpPr>
          <p:cNvPr id="147" name="TextBox 14"/>
          <p:cNvSpPr txBox="1"/>
          <p:nvPr/>
        </p:nvSpPr>
        <p:spPr>
          <a:xfrm>
            <a:off x="5498555" y="4958834"/>
            <a:ext cx="747535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30%</a:t>
            </a:r>
          </a:p>
        </p:txBody>
      </p:sp>
    </p:spTree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B4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Freeform 3"/>
          <p:cNvSpPr/>
          <p:nvPr/>
        </p:nvSpPr>
        <p:spPr>
          <a:xfrm>
            <a:off x="4999327" y="5623500"/>
            <a:ext cx="8289322" cy="1905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endParaRPr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051" name="TextBox 4"/>
          <p:cNvSpPr txBox="1"/>
          <p:nvPr/>
        </p:nvSpPr>
        <p:spPr>
          <a:xfrm>
            <a:off x="6376491" y="4663500"/>
            <a:ext cx="7416800" cy="7000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4200" spc="-58">
                <a:solidFill>
                  <a:srgbClr val="FFFFFF"/>
                </a:solidFill>
                <a:latin typeface="Nanum Square"/>
                <a:ea typeface="Nanum Square"/>
                <a:cs typeface="Nanum Square"/>
                <a:sym typeface="Nanum Square"/>
              </a:defRPr>
            </a:lvl1pPr>
          </a:lstStyle>
          <a:p>
            <a:r>
              <a:rPr lang="en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https://ourshop.monster/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95C183-4DA0-BF40-6C03-6ECC3B2084B1}"/>
              </a:ext>
            </a:extLst>
          </p:cNvPr>
          <p:cNvSpPr txBox="1"/>
          <p:nvPr/>
        </p:nvSpPr>
        <p:spPr>
          <a:xfrm>
            <a:off x="7763917" y="3100446"/>
            <a:ext cx="3899828" cy="13635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lnSpc>
                <a:spcPts val="12500"/>
              </a:lnSpc>
              <a:defRPr sz="6000" b="1" spc="-484">
                <a:solidFill>
                  <a:srgbClr val="FFFFFF"/>
                </a:solidFill>
                <a:latin typeface="Nanum Square Bold"/>
                <a:ea typeface="Nanum Square Bold"/>
                <a:cs typeface="Nanum Square Bold"/>
                <a:sym typeface="Nanum Square Bold"/>
              </a:defRPr>
            </a:lvl1pPr>
          </a:lstStyle>
          <a:p>
            <a:r>
              <a:rPr lang="ko-KR" altLang="en-US" b="0" dirty="0">
                <a:latin typeface="굴림" panose="020B0600000101010101" pitchFamily="50" charset="-127"/>
                <a:ea typeface="Apple SD Gothic Neo" panose="02000300000000000000" pitchFamily="2" charset="-127"/>
              </a:rPr>
              <a:t>시현 링크</a:t>
            </a:r>
            <a:endParaRPr b="0"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</p:spTree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B4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7" name="TextBox 2"/>
          <p:cNvSpPr txBox="1"/>
          <p:nvPr/>
        </p:nvSpPr>
        <p:spPr>
          <a:xfrm>
            <a:off x="666749" y="475487"/>
            <a:ext cx="1642430" cy="3343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3000"/>
              </a:lnSpc>
              <a:defRPr sz="2100">
                <a:solidFill>
                  <a:srgbClr val="EDE4CD"/>
                </a:solidFill>
                <a:latin typeface="Nanum Square"/>
                <a:ea typeface="Nanum Square"/>
                <a:cs typeface="Nanum Square"/>
                <a:sym typeface="Nanum Square"/>
              </a:defRPr>
            </a:lvl1pPr>
          </a:lstStyle>
          <a:p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KoreaIT</a:t>
            </a:r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1078" name="TextBox 3"/>
          <p:cNvSpPr txBox="1"/>
          <p:nvPr/>
        </p:nvSpPr>
        <p:spPr>
          <a:xfrm>
            <a:off x="15238818" y="475487"/>
            <a:ext cx="2383093" cy="3450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r">
              <a:lnSpc>
                <a:spcPts val="3000"/>
              </a:lnSpc>
              <a:defRPr sz="2100">
                <a:solidFill>
                  <a:srgbClr val="EDE4CD"/>
                </a:solidFill>
                <a:latin typeface="Nanum Square"/>
                <a:ea typeface="Nanum Square"/>
                <a:cs typeface="Nanum Square"/>
                <a:sym typeface="Nanum Square"/>
              </a:defRPr>
            </a:lvl1pPr>
          </a:lstStyle>
          <a:p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3조</a:t>
            </a:r>
          </a:p>
        </p:txBody>
      </p:sp>
      <p:sp>
        <p:nvSpPr>
          <p:cNvPr id="1079" name="TextBox 4"/>
          <p:cNvSpPr txBox="1"/>
          <p:nvPr/>
        </p:nvSpPr>
        <p:spPr>
          <a:xfrm>
            <a:off x="6146767" y="520382"/>
            <a:ext cx="5008262" cy="3212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2500"/>
              </a:lnSpc>
              <a:defRPr sz="2100" spc="-21">
                <a:solidFill>
                  <a:srgbClr val="EDE4CD"/>
                </a:solidFill>
                <a:latin typeface="Nanum Square"/>
                <a:ea typeface="Nanum Square"/>
                <a:cs typeface="Nanum Square"/>
                <a:sym typeface="Nanum Square"/>
              </a:defRPr>
            </a:lvl1pPr>
          </a:lstStyle>
          <a:p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Presentation</a:t>
            </a:r>
          </a:p>
        </p:txBody>
      </p:sp>
      <p:sp>
        <p:nvSpPr>
          <p:cNvPr id="1081" name="TextBox 6"/>
          <p:cNvSpPr txBox="1"/>
          <p:nvPr/>
        </p:nvSpPr>
        <p:spPr>
          <a:xfrm>
            <a:off x="5987741" y="8410809"/>
            <a:ext cx="5994441" cy="3913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3300"/>
              </a:lnSpc>
              <a:defRPr sz="2400" spc="559">
                <a:solidFill>
                  <a:srgbClr val="EDE4CD"/>
                </a:solidFill>
                <a:latin typeface="Nanum Square Light"/>
                <a:ea typeface="Nanum Square Light"/>
                <a:cs typeface="Nanum Square Light"/>
                <a:sym typeface="Nanum Square Light"/>
              </a:defRPr>
            </a:lvl1pPr>
          </a:lstStyle>
          <a:p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남현우,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추</a:t>
            </a:r>
            <a:r>
              <a:rPr lang="en-US"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OO</a:t>
            </a:r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1082" name="Freeform 8"/>
          <p:cNvSpPr/>
          <p:nvPr/>
        </p:nvSpPr>
        <p:spPr>
          <a:xfrm>
            <a:off x="4402679" y="5558351"/>
            <a:ext cx="9482616" cy="1905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2A088D98-BCE5-6A37-2F2A-5AFFD0308639}"/>
              </a:ext>
            </a:extLst>
          </p:cNvPr>
          <p:cNvSpPr txBox="1"/>
          <p:nvPr/>
        </p:nvSpPr>
        <p:spPr>
          <a:xfrm>
            <a:off x="7406108" y="4012106"/>
            <a:ext cx="3899828" cy="13635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lnSpc>
                <a:spcPts val="12500"/>
              </a:lnSpc>
              <a:defRPr sz="6000" b="1" spc="-484">
                <a:solidFill>
                  <a:srgbClr val="FFFFFF"/>
                </a:solidFill>
                <a:latin typeface="Nanum Square Bold"/>
                <a:ea typeface="Nanum Square Bold"/>
                <a:cs typeface="Nanum Square Bold"/>
                <a:sym typeface="Nanum Square Bold"/>
              </a:defRPr>
            </a:lvl1pPr>
          </a:lstStyle>
          <a:p>
            <a:r>
              <a:rPr lang="ko-KR" altLang="en-US" b="0" dirty="0">
                <a:latin typeface="굴림" panose="020B0600000101010101" pitchFamily="50" charset="-127"/>
                <a:ea typeface="Apple SD Gothic Neo" panose="02000300000000000000" pitchFamily="2" charset="-127"/>
              </a:rPr>
              <a:t>감사합니다</a:t>
            </a:r>
            <a:r>
              <a:rPr lang="en-US" altLang="ko-KR" b="0" dirty="0">
                <a:latin typeface="굴림" panose="020B0600000101010101" pitchFamily="50" charset="-127"/>
                <a:ea typeface="Apple SD Gothic Neo" panose="02000300000000000000" pitchFamily="2" charset="-127"/>
              </a:rPr>
              <a:t>.</a:t>
            </a:r>
            <a:endParaRPr b="0"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Freeform 12"/>
          <p:cNvSpPr/>
          <p:nvPr/>
        </p:nvSpPr>
        <p:spPr>
          <a:xfrm>
            <a:off x="1478188" y="5533752"/>
            <a:ext cx="8699481" cy="17943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400" y="0"/>
                </a:moveTo>
                <a:cubicBezTo>
                  <a:pt x="20615" y="0"/>
                  <a:pt x="21600" y="4835"/>
                  <a:pt x="21600" y="10800"/>
                </a:cubicBezTo>
                <a:cubicBezTo>
                  <a:pt x="21600" y="16765"/>
                  <a:pt x="20615" y="21600"/>
                  <a:pt x="19400" y="21600"/>
                </a:cubicBezTo>
                <a:lnTo>
                  <a:pt x="2200" y="21600"/>
                </a:lnTo>
                <a:cubicBezTo>
                  <a:pt x="985" y="21600"/>
                  <a:pt x="0" y="16765"/>
                  <a:pt x="0" y="10800"/>
                </a:cubicBezTo>
                <a:cubicBezTo>
                  <a:pt x="0" y="4835"/>
                  <a:pt x="985" y="0"/>
                  <a:pt x="2200" y="0"/>
                </a:cubicBezTo>
                <a:close/>
              </a:path>
            </a:pathLst>
          </a:custGeom>
          <a:solidFill>
            <a:srgbClr val="F2F2F2"/>
          </a:solidFill>
          <a:ln w="12700">
            <a:miter lim="400000"/>
          </a:ln>
        </p:spPr>
        <p:txBody>
          <a:bodyPr lIns="45719" rIns="45719"/>
          <a:lstStyle/>
          <a:p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150" name="Freeform 12"/>
          <p:cNvSpPr/>
          <p:nvPr/>
        </p:nvSpPr>
        <p:spPr>
          <a:xfrm>
            <a:off x="1465049" y="2405426"/>
            <a:ext cx="7900914" cy="17943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400" y="0"/>
                </a:moveTo>
                <a:cubicBezTo>
                  <a:pt x="20615" y="0"/>
                  <a:pt x="21600" y="4835"/>
                  <a:pt x="21600" y="10800"/>
                </a:cubicBezTo>
                <a:cubicBezTo>
                  <a:pt x="21600" y="16765"/>
                  <a:pt x="20615" y="21600"/>
                  <a:pt x="19400" y="21600"/>
                </a:cubicBezTo>
                <a:lnTo>
                  <a:pt x="2200" y="21600"/>
                </a:lnTo>
                <a:cubicBezTo>
                  <a:pt x="985" y="21600"/>
                  <a:pt x="0" y="16765"/>
                  <a:pt x="0" y="10800"/>
                </a:cubicBezTo>
                <a:cubicBezTo>
                  <a:pt x="0" y="4835"/>
                  <a:pt x="985" y="0"/>
                  <a:pt x="2200" y="0"/>
                </a:cubicBezTo>
                <a:close/>
              </a:path>
            </a:pathLst>
          </a:custGeom>
          <a:solidFill>
            <a:srgbClr val="F2F2F2"/>
          </a:solidFill>
          <a:ln w="12700">
            <a:miter lim="400000"/>
          </a:ln>
        </p:spPr>
        <p:txBody>
          <a:bodyPr lIns="45719" rIns="45719"/>
          <a:lstStyle/>
          <a:p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151" name="Freeform 2"/>
          <p:cNvSpPr/>
          <p:nvPr/>
        </p:nvSpPr>
        <p:spPr>
          <a:xfrm>
            <a:off x="0" y="-180827"/>
            <a:ext cx="18288000" cy="1919802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152" name="TextBox 3"/>
          <p:cNvSpPr txBox="1"/>
          <p:nvPr/>
        </p:nvSpPr>
        <p:spPr>
          <a:xfrm>
            <a:off x="13454346" y="587864"/>
            <a:ext cx="3881155" cy="3563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r">
              <a:lnSpc>
                <a:spcPts val="3000"/>
              </a:lnSpc>
              <a:defRPr sz="2200">
                <a:solidFill>
                  <a:srgbClr val="FFFFFF"/>
                </a:solidFill>
                <a:latin typeface="Nanum Square"/>
                <a:ea typeface="Nanum Square"/>
                <a:cs typeface="Nanum Square"/>
                <a:sym typeface="Nanum Square"/>
              </a:defRPr>
            </a:lvl1pPr>
          </a:lstStyle>
          <a:p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프로젝트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기획</a:t>
            </a:r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153" name="TextBox 4"/>
          <p:cNvSpPr txBox="1"/>
          <p:nvPr/>
        </p:nvSpPr>
        <p:spPr>
          <a:xfrm>
            <a:off x="952500" y="360851"/>
            <a:ext cx="3315474" cy="6707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5800"/>
              </a:lnSpc>
              <a:defRPr sz="4200" spc="-58">
                <a:solidFill>
                  <a:srgbClr val="FFFFFF"/>
                </a:solidFill>
                <a:latin typeface="Nanum Square"/>
                <a:ea typeface="Nanum Square"/>
                <a:cs typeface="Nanum Square"/>
                <a:sym typeface="Nanum Square"/>
              </a:defRPr>
            </a:lvl1pPr>
          </a:lstStyle>
          <a:p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배경</a:t>
            </a:r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154" name="TextBox 5"/>
          <p:cNvSpPr txBox="1"/>
          <p:nvPr/>
        </p:nvSpPr>
        <p:spPr>
          <a:xfrm>
            <a:off x="4823281" y="8269565"/>
            <a:ext cx="9714354" cy="428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ts val="3700"/>
              </a:lnSpc>
              <a:defRPr sz="2700" b="1">
                <a:solidFill>
                  <a:srgbClr val="13B4CF"/>
                </a:solidFill>
                <a:latin typeface="Nanum Square Bold"/>
                <a:ea typeface="Nanum Square Bold"/>
                <a:cs typeface="Nanum Square Bold"/>
                <a:sym typeface="Nanum Square Bold"/>
              </a:defRPr>
            </a:pP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“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업체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단위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정보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열람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 +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업체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추천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시스템에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대한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니즈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증가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”</a:t>
            </a:r>
          </a:p>
        </p:txBody>
      </p:sp>
      <p:sp>
        <p:nvSpPr>
          <p:cNvPr id="155" name="TextBox 9"/>
          <p:cNvSpPr txBox="1"/>
          <p:nvPr/>
        </p:nvSpPr>
        <p:spPr>
          <a:xfrm>
            <a:off x="2746891" y="2725524"/>
            <a:ext cx="4455152" cy="3999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3600"/>
              </a:lnSpc>
              <a:defRPr sz="2000" b="1">
                <a:solidFill>
                  <a:srgbClr val="13B4CF"/>
                </a:solidFill>
                <a:latin typeface="Nanum Square Bold"/>
                <a:ea typeface="Nanum Square Bold"/>
                <a:cs typeface="Nanum Square Bold"/>
                <a:sym typeface="Nanum Square Bold"/>
              </a:defRPr>
            </a:lvl1pPr>
          </a:lstStyle>
          <a:p>
            <a:r>
              <a:rPr b="0"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신뢰하기</a:t>
            </a:r>
            <a:r>
              <a:rPr b="0"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b="0"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어려운</a:t>
            </a:r>
            <a:r>
              <a:rPr b="0"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b="0"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업체</a:t>
            </a:r>
            <a:endParaRPr b="0"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156" name="TextBox 10"/>
          <p:cNvSpPr txBox="1"/>
          <p:nvPr/>
        </p:nvSpPr>
        <p:spPr>
          <a:xfrm>
            <a:off x="2725121" y="3358662"/>
            <a:ext cx="6313746" cy="2436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lnSpc>
                <a:spcPts val="1900"/>
              </a:lnSpc>
              <a:defRPr sz="2000" i="1">
                <a:latin typeface="Nanum Square"/>
                <a:ea typeface="Nanum Square"/>
                <a:cs typeface="Nanum Square"/>
                <a:sym typeface="Nanum Square"/>
              </a:defRPr>
            </a:lvl1pPr>
          </a:lstStyle>
          <a:p>
            <a:r>
              <a:rPr i="0"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단순</a:t>
            </a:r>
            <a:r>
              <a:rPr i="0"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i="0"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상품보다</a:t>
            </a:r>
            <a:r>
              <a:rPr i="0" dirty="0">
                <a:latin typeface="굴림" panose="020B0600000101010101" pitchFamily="50" charset="-127"/>
                <a:ea typeface="Apple SD Gothic Neo" panose="02000300000000000000" pitchFamily="2" charset="-127"/>
              </a:rPr>
              <a:t> “</a:t>
            </a:r>
            <a:r>
              <a:rPr i="0"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믿을</a:t>
            </a:r>
            <a:r>
              <a:rPr i="0"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i="0"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수</a:t>
            </a:r>
            <a:r>
              <a:rPr i="0"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i="0"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있는</a:t>
            </a:r>
            <a:r>
              <a:rPr i="0"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i="0"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업체</a:t>
            </a:r>
            <a:r>
              <a:rPr i="0" dirty="0">
                <a:latin typeface="굴림" panose="020B0600000101010101" pitchFamily="50" charset="-127"/>
                <a:ea typeface="Apple SD Gothic Neo" panose="02000300000000000000" pitchFamily="2" charset="-127"/>
              </a:rPr>
              <a:t>” </a:t>
            </a:r>
            <a:r>
              <a:rPr i="0"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인지</a:t>
            </a:r>
            <a:r>
              <a:rPr i="0"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i="0"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알고</a:t>
            </a:r>
            <a:r>
              <a:rPr i="0"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i="0"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싶어요</a:t>
            </a:r>
            <a:r>
              <a:rPr i="0" dirty="0">
                <a:latin typeface="굴림" panose="020B0600000101010101" pitchFamily="50" charset="-127"/>
                <a:ea typeface="Apple SD Gothic Neo" panose="02000300000000000000" pitchFamily="2" charset="-127"/>
              </a:rPr>
              <a:t>.</a:t>
            </a:r>
          </a:p>
        </p:txBody>
      </p:sp>
      <p:sp>
        <p:nvSpPr>
          <p:cNvPr id="157" name="Freeform 12"/>
          <p:cNvSpPr/>
          <p:nvPr/>
        </p:nvSpPr>
        <p:spPr>
          <a:xfrm>
            <a:off x="9365963" y="3805756"/>
            <a:ext cx="8166663" cy="17943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400" y="0"/>
                </a:moveTo>
                <a:cubicBezTo>
                  <a:pt x="20615" y="0"/>
                  <a:pt x="21600" y="4835"/>
                  <a:pt x="21600" y="10800"/>
                </a:cubicBezTo>
                <a:cubicBezTo>
                  <a:pt x="21600" y="16765"/>
                  <a:pt x="20615" y="21600"/>
                  <a:pt x="19400" y="21600"/>
                </a:cubicBezTo>
                <a:lnTo>
                  <a:pt x="2200" y="21600"/>
                </a:lnTo>
                <a:cubicBezTo>
                  <a:pt x="985" y="21600"/>
                  <a:pt x="0" y="16765"/>
                  <a:pt x="0" y="10800"/>
                </a:cubicBezTo>
                <a:cubicBezTo>
                  <a:pt x="0" y="4835"/>
                  <a:pt x="985" y="0"/>
                  <a:pt x="2200" y="0"/>
                </a:cubicBezTo>
                <a:close/>
              </a:path>
            </a:pathLst>
          </a:custGeom>
          <a:solidFill>
            <a:srgbClr val="F2F2F2"/>
          </a:solidFill>
          <a:ln w="12700">
            <a:miter lim="400000"/>
          </a:ln>
        </p:spPr>
        <p:txBody>
          <a:bodyPr lIns="45719" rIns="45719"/>
          <a:lstStyle/>
          <a:p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158" name="TextBox 14"/>
          <p:cNvSpPr txBox="1"/>
          <p:nvPr/>
        </p:nvSpPr>
        <p:spPr>
          <a:xfrm>
            <a:off x="10772535" y="4000041"/>
            <a:ext cx="4455151" cy="3999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3600"/>
              </a:lnSpc>
              <a:defRPr sz="2000" b="1">
                <a:solidFill>
                  <a:srgbClr val="13B4CF"/>
                </a:solidFill>
                <a:latin typeface="Nanum Square Bold"/>
                <a:ea typeface="Nanum Square Bold"/>
                <a:cs typeface="Nanum Square Bold"/>
                <a:sym typeface="Nanum Square Bold"/>
              </a:defRPr>
            </a:lvl1pPr>
          </a:lstStyle>
          <a:p>
            <a:r>
              <a:rPr b="0"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업체</a:t>
            </a:r>
            <a:r>
              <a:rPr b="0"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b="0"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큐레이션에</a:t>
            </a:r>
            <a:r>
              <a:rPr b="0"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b="0"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대한</a:t>
            </a:r>
            <a:r>
              <a:rPr b="0"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b="0"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니즈</a:t>
            </a:r>
            <a:endParaRPr b="0"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159" name="TextBox 15"/>
          <p:cNvSpPr txBox="1"/>
          <p:nvPr/>
        </p:nvSpPr>
        <p:spPr>
          <a:xfrm>
            <a:off x="10772534" y="4518755"/>
            <a:ext cx="6296266" cy="682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ts val="2800"/>
              </a:lnSpc>
              <a:defRPr sz="2000" i="1">
                <a:latin typeface="Nanum Square"/>
                <a:ea typeface="Nanum Square"/>
                <a:cs typeface="Nanum Square"/>
                <a:sym typeface="Nanum Square"/>
              </a:defRPr>
            </a:pP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타플랫폼은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상품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나열과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가격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비교가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중심이라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,</a:t>
            </a:r>
          </a:p>
          <a:p>
            <a:pPr>
              <a:lnSpc>
                <a:spcPts val="2800"/>
              </a:lnSpc>
              <a:defRPr sz="2000" i="1">
                <a:latin typeface="Nanum Square"/>
                <a:ea typeface="Nanum Square"/>
                <a:cs typeface="Nanum Square"/>
                <a:sym typeface="Nanum Square"/>
              </a:defRPr>
            </a:pP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사용자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맞춤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업체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추천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기능이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있으면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좋을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것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같아요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.</a:t>
            </a:r>
          </a:p>
        </p:txBody>
      </p:sp>
      <p:sp>
        <p:nvSpPr>
          <p:cNvPr id="160" name="TextBox 19"/>
          <p:cNvSpPr txBox="1"/>
          <p:nvPr/>
        </p:nvSpPr>
        <p:spPr>
          <a:xfrm>
            <a:off x="2652766" y="5718382"/>
            <a:ext cx="5682620" cy="3999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lnSpc>
                <a:spcPts val="3600"/>
              </a:lnSpc>
              <a:defRPr sz="2000" b="1">
                <a:solidFill>
                  <a:srgbClr val="13B4CF"/>
                </a:solidFill>
                <a:latin typeface="Nanum Square Bold"/>
                <a:ea typeface="Nanum Square Bold"/>
                <a:cs typeface="Nanum Square Bold"/>
                <a:sym typeface="Nanum Square Bold"/>
              </a:defRPr>
            </a:lvl1pPr>
          </a:lstStyle>
          <a:p>
            <a:r>
              <a:rPr b="0"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업체</a:t>
            </a:r>
            <a:r>
              <a:rPr b="0"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b="0"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브랜드화</a:t>
            </a:r>
            <a:r>
              <a:rPr b="0" dirty="0">
                <a:latin typeface="굴림" panose="020B0600000101010101" pitchFamily="50" charset="-127"/>
                <a:ea typeface="Apple SD Gothic Neo" panose="02000300000000000000" pitchFamily="2" charset="-127"/>
              </a:rPr>
              <a:t> &amp; </a:t>
            </a:r>
            <a:r>
              <a:rPr b="0"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지속적</a:t>
            </a:r>
            <a:r>
              <a:rPr b="0"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b="0"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관계</a:t>
            </a:r>
            <a:r>
              <a:rPr b="0"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b="0"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구축</a:t>
            </a:r>
            <a:r>
              <a:rPr lang="ko-KR" altLang="en-US" b="0"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에</a:t>
            </a:r>
            <a:r>
              <a:rPr lang="ko-KR" altLang="en-US" b="0" dirty="0">
                <a:latin typeface="굴림" panose="020B0600000101010101" pitchFamily="50" charset="-127"/>
                <a:ea typeface="Apple SD Gothic Neo" panose="02000300000000000000" pitchFamily="2" charset="-127"/>
              </a:rPr>
              <a:t> 대한</a:t>
            </a:r>
            <a:r>
              <a:rPr b="0"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b="0"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니즈</a:t>
            </a:r>
            <a:endParaRPr b="0"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161" name="TextBox 20"/>
          <p:cNvSpPr txBox="1"/>
          <p:nvPr/>
        </p:nvSpPr>
        <p:spPr>
          <a:xfrm>
            <a:off x="2652766" y="6278777"/>
            <a:ext cx="7058630" cy="6767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ts val="2800"/>
              </a:lnSpc>
              <a:defRPr i="1">
                <a:latin typeface="Nanum Square"/>
                <a:ea typeface="Nanum Square"/>
                <a:cs typeface="Nanum Square"/>
                <a:sym typeface="Nanum Square"/>
              </a:defRPr>
            </a:pP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단골을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만들고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싶은데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,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타플랫폼에서는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상품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위주의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정보만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제공하니</a:t>
            </a:r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  <a:p>
            <a:pPr>
              <a:lnSpc>
                <a:spcPts val="2800"/>
              </a:lnSpc>
              <a:defRPr i="1">
                <a:latin typeface="Nanum Square"/>
                <a:ea typeface="Nanum Square"/>
                <a:cs typeface="Nanum Square"/>
                <a:sym typeface="Nanum Square"/>
              </a:defRPr>
            </a:pP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저희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업체와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고객간의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지속적인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관계를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구축하기에는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한계가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있어요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. </a:t>
            </a:r>
          </a:p>
        </p:txBody>
      </p:sp>
      <p:pic>
        <p:nvPicPr>
          <p:cNvPr id="3" name="그림 2" descr="스마일리, 미소, 이모티콘, 만화 영화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6B80291B-5DCA-7C5B-49DE-587FB7829D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6666" y="2876534"/>
            <a:ext cx="675619" cy="675619"/>
          </a:xfrm>
          <a:prstGeom prst="rect">
            <a:avLst/>
          </a:prstGeom>
        </p:spPr>
      </p:pic>
      <p:pic>
        <p:nvPicPr>
          <p:cNvPr id="1026" name="Picture 2" descr="emoji-timeline">
            <a:extLst>
              <a:ext uri="{FF2B5EF4-FFF2-40B4-BE49-F238E27FC236}">
                <a16:creationId xmlns:a16="http://schemas.microsoft.com/office/drawing/2014/main" id="{82ADFA40-E330-4E5B-1EC2-8640E839A9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6448" y="4314000"/>
            <a:ext cx="716282" cy="716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emoji-timeline">
            <a:extLst>
              <a:ext uri="{FF2B5EF4-FFF2-40B4-BE49-F238E27FC236}">
                <a16:creationId xmlns:a16="http://schemas.microsoft.com/office/drawing/2014/main" id="{869B31A7-2FD7-4811-B6D2-3E8F5007D9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3622" y="6036633"/>
            <a:ext cx="708663" cy="708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Freeform 3"/>
          <p:cNvSpPr/>
          <p:nvPr/>
        </p:nvSpPr>
        <p:spPr>
          <a:xfrm>
            <a:off x="9407074" y="1738974"/>
            <a:ext cx="8880926" cy="8548027"/>
          </a:xfrm>
          <a:prstGeom prst="rect">
            <a:avLst/>
          </a:prstGeom>
          <a:solidFill>
            <a:srgbClr val="7EC9D6"/>
          </a:solidFill>
          <a:ln w="12700">
            <a:miter lim="400000"/>
          </a:ln>
        </p:spPr>
        <p:txBody>
          <a:bodyPr lIns="45719" rIns="45719"/>
          <a:lstStyle/>
          <a:p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166" name="Freeform 6"/>
          <p:cNvSpPr/>
          <p:nvPr/>
        </p:nvSpPr>
        <p:spPr>
          <a:xfrm>
            <a:off x="727713" y="6686430"/>
            <a:ext cx="7573818" cy="17943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400" y="0"/>
                </a:moveTo>
                <a:cubicBezTo>
                  <a:pt x="20615" y="0"/>
                  <a:pt x="21600" y="4835"/>
                  <a:pt x="21600" y="10800"/>
                </a:cubicBezTo>
                <a:cubicBezTo>
                  <a:pt x="21600" y="16765"/>
                  <a:pt x="20615" y="21600"/>
                  <a:pt x="19400" y="21600"/>
                </a:cubicBezTo>
                <a:lnTo>
                  <a:pt x="2200" y="21600"/>
                </a:lnTo>
                <a:cubicBezTo>
                  <a:pt x="985" y="21600"/>
                  <a:pt x="0" y="16765"/>
                  <a:pt x="0" y="10800"/>
                </a:cubicBezTo>
                <a:cubicBezTo>
                  <a:pt x="0" y="4835"/>
                  <a:pt x="985" y="0"/>
                  <a:pt x="2200" y="0"/>
                </a:cubicBezTo>
                <a:close/>
              </a:path>
            </a:pathLst>
          </a:custGeom>
          <a:solidFill>
            <a:srgbClr val="F2F2F2"/>
          </a:solidFill>
          <a:ln w="12700">
            <a:miter lim="400000"/>
          </a:ln>
        </p:spPr>
        <p:txBody>
          <a:bodyPr lIns="45719" rIns="45719"/>
          <a:lstStyle/>
          <a:p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167" name="Freeform 8"/>
          <p:cNvSpPr/>
          <p:nvPr/>
        </p:nvSpPr>
        <p:spPr>
          <a:xfrm>
            <a:off x="0" y="-180827"/>
            <a:ext cx="18288000" cy="1919802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168" name="TextBox 9"/>
          <p:cNvSpPr txBox="1"/>
          <p:nvPr/>
        </p:nvSpPr>
        <p:spPr>
          <a:xfrm>
            <a:off x="13454346" y="587864"/>
            <a:ext cx="3881155" cy="3563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r">
              <a:lnSpc>
                <a:spcPts val="3000"/>
              </a:lnSpc>
              <a:defRPr sz="2200">
                <a:solidFill>
                  <a:srgbClr val="FFFFFF"/>
                </a:solidFill>
                <a:latin typeface="Nanum Square"/>
                <a:ea typeface="Nanum Square"/>
                <a:cs typeface="Nanum Square"/>
                <a:sym typeface="Nanum Square"/>
              </a:defRPr>
            </a:lvl1pPr>
          </a:lstStyle>
          <a:p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프로젝트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기획</a:t>
            </a:r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169" name="TextBox 10"/>
          <p:cNvSpPr txBox="1"/>
          <p:nvPr/>
        </p:nvSpPr>
        <p:spPr>
          <a:xfrm>
            <a:off x="952500" y="360851"/>
            <a:ext cx="3315474" cy="6707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5800"/>
              </a:lnSpc>
              <a:defRPr sz="4200" spc="-58">
                <a:solidFill>
                  <a:srgbClr val="FFFFFF"/>
                </a:solidFill>
                <a:latin typeface="Nanum Square"/>
                <a:ea typeface="Nanum Square"/>
                <a:cs typeface="Nanum Square"/>
                <a:sym typeface="Nanum Square"/>
              </a:defRPr>
            </a:lvl1pPr>
          </a:lstStyle>
          <a:p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차별점</a:t>
            </a:r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170" name="Freeform 12"/>
          <p:cNvSpPr/>
          <p:nvPr/>
        </p:nvSpPr>
        <p:spPr>
          <a:xfrm>
            <a:off x="9929093" y="4315049"/>
            <a:ext cx="7573817" cy="17943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400" y="0"/>
                </a:moveTo>
                <a:cubicBezTo>
                  <a:pt x="20615" y="0"/>
                  <a:pt x="21600" y="4835"/>
                  <a:pt x="21600" y="10800"/>
                </a:cubicBezTo>
                <a:cubicBezTo>
                  <a:pt x="21600" y="16765"/>
                  <a:pt x="20615" y="21600"/>
                  <a:pt x="19400" y="21600"/>
                </a:cubicBezTo>
                <a:lnTo>
                  <a:pt x="2200" y="21600"/>
                </a:lnTo>
                <a:cubicBezTo>
                  <a:pt x="985" y="21600"/>
                  <a:pt x="0" y="16765"/>
                  <a:pt x="0" y="10800"/>
                </a:cubicBezTo>
                <a:cubicBezTo>
                  <a:pt x="0" y="4835"/>
                  <a:pt x="985" y="0"/>
                  <a:pt x="2200" y="0"/>
                </a:cubicBezTo>
                <a:close/>
              </a:path>
            </a:pathLst>
          </a:custGeom>
          <a:solidFill>
            <a:srgbClr val="F2F2F2"/>
          </a:solidFill>
          <a:ln w="12700">
            <a:miter lim="400000"/>
          </a:ln>
        </p:spPr>
        <p:txBody>
          <a:bodyPr lIns="45719" rIns="45719"/>
          <a:lstStyle/>
          <a:p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171" name="TextBox 14"/>
          <p:cNvSpPr txBox="1"/>
          <p:nvPr/>
        </p:nvSpPr>
        <p:spPr>
          <a:xfrm>
            <a:off x="11027805" y="4485382"/>
            <a:ext cx="4455152" cy="3999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3600"/>
              </a:lnSpc>
              <a:defRPr sz="2000" b="1">
                <a:solidFill>
                  <a:srgbClr val="13B4CF"/>
                </a:solidFill>
                <a:latin typeface="Arimo Bold"/>
                <a:ea typeface="Arimo Bold"/>
                <a:cs typeface="Arimo Bold"/>
                <a:sym typeface="Arimo Bold"/>
              </a:defRPr>
            </a:lvl1pPr>
          </a:lstStyle>
          <a:p>
            <a:r>
              <a:rPr b="0"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업체</a:t>
            </a:r>
            <a:r>
              <a:rPr b="0"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b="0"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단위</a:t>
            </a:r>
            <a:endParaRPr b="0"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172" name="TextBox 15"/>
          <p:cNvSpPr txBox="1"/>
          <p:nvPr/>
        </p:nvSpPr>
        <p:spPr>
          <a:xfrm>
            <a:off x="11027805" y="5107364"/>
            <a:ext cx="5419938" cy="7309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ts val="1900"/>
              </a:lnSpc>
              <a:defRPr sz="1600">
                <a:latin typeface="Arimo"/>
                <a:ea typeface="Arimo"/>
                <a:cs typeface="Arimo"/>
                <a:sym typeface="Arimo"/>
              </a:defRPr>
            </a:pP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업체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단위로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열람이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가능하고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해당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업체가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판매하는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상품리스트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제공</a:t>
            </a:r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  <a:p>
            <a:pPr>
              <a:lnSpc>
                <a:spcPts val="1900"/>
              </a:lnSpc>
              <a:defRPr sz="1600">
                <a:latin typeface="Arimo"/>
                <a:ea typeface="Arimo"/>
                <a:cs typeface="Arimo"/>
                <a:sym typeface="Arimo"/>
              </a:defRPr>
            </a:pP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업체와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구매자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간의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지소적인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거래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관계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구축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가능</a:t>
            </a:r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173" name="TextBox 16"/>
          <p:cNvSpPr txBox="1"/>
          <p:nvPr/>
        </p:nvSpPr>
        <p:spPr>
          <a:xfrm>
            <a:off x="3077219" y="2516016"/>
            <a:ext cx="3315475" cy="6873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5800"/>
              </a:lnSpc>
              <a:defRPr sz="4200" b="1" spc="-58">
                <a:latin typeface="Nanum Square Bold"/>
                <a:ea typeface="Nanum Square Bold"/>
                <a:cs typeface="Nanum Square Bold"/>
                <a:sym typeface="Nanum Square Bold"/>
              </a:defRPr>
            </a:lvl1pPr>
          </a:lstStyle>
          <a:p>
            <a:r>
              <a:rPr b="0"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경쟁</a:t>
            </a:r>
            <a:r>
              <a:rPr b="0"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b="0"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플랫폼</a:t>
            </a:r>
            <a:endParaRPr b="0"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174" name="TextBox 17"/>
          <p:cNvSpPr txBox="1"/>
          <p:nvPr/>
        </p:nvSpPr>
        <p:spPr>
          <a:xfrm>
            <a:off x="12250772" y="2516016"/>
            <a:ext cx="3315475" cy="14361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5800"/>
              </a:lnSpc>
              <a:defRPr sz="4200" b="1" spc="-58">
                <a:solidFill>
                  <a:srgbClr val="FFFFFF"/>
                </a:solidFill>
                <a:latin typeface="Nanum Square Bold"/>
                <a:ea typeface="Nanum Square Bold"/>
                <a:cs typeface="Nanum Square Bold"/>
                <a:sym typeface="Nanum Square Bold"/>
              </a:defRPr>
            </a:lvl1pPr>
          </a:lstStyle>
          <a:p>
            <a:r>
              <a:rPr b="0"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우리샵</a:t>
            </a:r>
            <a:r>
              <a:rPr b="0"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b="0"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플랫폼</a:t>
            </a:r>
            <a:endParaRPr b="0"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175" name="Freeform 19"/>
          <p:cNvSpPr/>
          <p:nvPr/>
        </p:nvSpPr>
        <p:spPr>
          <a:xfrm>
            <a:off x="749484" y="4315047"/>
            <a:ext cx="7573818" cy="17943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400" y="0"/>
                </a:moveTo>
                <a:cubicBezTo>
                  <a:pt x="20615" y="0"/>
                  <a:pt x="21600" y="4835"/>
                  <a:pt x="21600" y="10800"/>
                </a:cubicBezTo>
                <a:cubicBezTo>
                  <a:pt x="21600" y="16765"/>
                  <a:pt x="20615" y="21600"/>
                  <a:pt x="19400" y="21600"/>
                </a:cubicBezTo>
                <a:lnTo>
                  <a:pt x="2200" y="21600"/>
                </a:lnTo>
                <a:cubicBezTo>
                  <a:pt x="985" y="21600"/>
                  <a:pt x="0" y="16765"/>
                  <a:pt x="0" y="10800"/>
                </a:cubicBezTo>
                <a:cubicBezTo>
                  <a:pt x="0" y="4835"/>
                  <a:pt x="985" y="0"/>
                  <a:pt x="2200" y="0"/>
                </a:cubicBezTo>
                <a:close/>
              </a:path>
            </a:pathLst>
          </a:custGeom>
          <a:solidFill>
            <a:srgbClr val="F2F2F2"/>
          </a:solidFill>
          <a:ln w="12700">
            <a:miter lim="400000"/>
          </a:ln>
        </p:spPr>
        <p:txBody>
          <a:bodyPr lIns="45719" rIns="45719"/>
          <a:lstStyle/>
          <a:p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176" name="TextBox 21"/>
          <p:cNvSpPr txBox="1"/>
          <p:nvPr/>
        </p:nvSpPr>
        <p:spPr>
          <a:xfrm>
            <a:off x="1690239" y="4505319"/>
            <a:ext cx="4455152" cy="3999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3600"/>
              </a:lnSpc>
              <a:defRPr sz="2000" b="1">
                <a:solidFill>
                  <a:srgbClr val="13B4CF"/>
                </a:solidFill>
                <a:latin typeface="Nanum Square Bold"/>
                <a:ea typeface="Nanum Square Bold"/>
                <a:cs typeface="Nanum Square Bold"/>
                <a:sym typeface="Nanum Square Bold"/>
              </a:defRPr>
            </a:lvl1pPr>
          </a:lstStyle>
          <a:p>
            <a:r>
              <a:rPr b="0"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상품</a:t>
            </a:r>
            <a:r>
              <a:rPr b="0"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b="0"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개별</a:t>
            </a:r>
            <a:r>
              <a:rPr b="0"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b="0"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단위</a:t>
            </a:r>
            <a:r>
              <a:rPr b="0"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b="0"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나열</a:t>
            </a:r>
            <a:endParaRPr b="0"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177" name="TextBox 22"/>
          <p:cNvSpPr txBox="1"/>
          <p:nvPr/>
        </p:nvSpPr>
        <p:spPr>
          <a:xfrm>
            <a:off x="1690240" y="5116889"/>
            <a:ext cx="4476922" cy="4953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ts val="1900"/>
              </a:lnSpc>
              <a:defRPr sz="1600">
                <a:latin typeface="Nanum Square"/>
                <a:ea typeface="Nanum Square"/>
                <a:cs typeface="Nanum Square"/>
                <a:sym typeface="Nanum Square"/>
              </a:defRPr>
            </a:pP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상품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정보는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알기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쉽지만</a:t>
            </a:r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  <a:p>
            <a:pPr>
              <a:lnSpc>
                <a:spcPts val="1900"/>
              </a:lnSpc>
              <a:defRPr sz="1600">
                <a:latin typeface="Nanum Square"/>
                <a:ea typeface="Nanum Square"/>
                <a:cs typeface="Nanum Square"/>
                <a:sym typeface="Nanum Square"/>
              </a:defRPr>
            </a:pP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해당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상품을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판매하는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업체에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대해서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알기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어려움</a:t>
            </a:r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178" name="Freeform 24"/>
          <p:cNvSpPr/>
          <p:nvPr/>
        </p:nvSpPr>
        <p:spPr>
          <a:xfrm>
            <a:off x="9929093" y="6686429"/>
            <a:ext cx="7573817" cy="17943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400" y="0"/>
                </a:moveTo>
                <a:cubicBezTo>
                  <a:pt x="20615" y="0"/>
                  <a:pt x="21600" y="4835"/>
                  <a:pt x="21600" y="10800"/>
                </a:cubicBezTo>
                <a:cubicBezTo>
                  <a:pt x="21600" y="16765"/>
                  <a:pt x="20615" y="21600"/>
                  <a:pt x="19400" y="21600"/>
                </a:cubicBezTo>
                <a:lnTo>
                  <a:pt x="2200" y="21600"/>
                </a:lnTo>
                <a:cubicBezTo>
                  <a:pt x="985" y="21600"/>
                  <a:pt x="0" y="16765"/>
                  <a:pt x="0" y="10800"/>
                </a:cubicBezTo>
                <a:cubicBezTo>
                  <a:pt x="0" y="4835"/>
                  <a:pt x="985" y="0"/>
                  <a:pt x="2200" y="0"/>
                </a:cubicBezTo>
                <a:close/>
              </a:path>
            </a:pathLst>
          </a:custGeom>
          <a:solidFill>
            <a:srgbClr val="F2F2F2"/>
          </a:solidFill>
          <a:ln w="12700">
            <a:miter lim="400000"/>
          </a:ln>
        </p:spPr>
        <p:txBody>
          <a:bodyPr lIns="45719" rIns="45719"/>
          <a:lstStyle/>
          <a:p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179" name="TextBox 26"/>
          <p:cNvSpPr txBox="1"/>
          <p:nvPr/>
        </p:nvSpPr>
        <p:spPr>
          <a:xfrm>
            <a:off x="11076688" y="6930581"/>
            <a:ext cx="4455151" cy="3999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3600"/>
              </a:lnSpc>
              <a:defRPr sz="2000" b="1">
                <a:solidFill>
                  <a:srgbClr val="13B4CF"/>
                </a:solidFill>
                <a:latin typeface="Arimo Bold"/>
                <a:ea typeface="Arimo Bold"/>
                <a:cs typeface="Arimo Bold"/>
                <a:sym typeface="Arimo Bold"/>
              </a:defRPr>
            </a:lvl1pPr>
          </a:lstStyle>
          <a:p>
            <a:r>
              <a:rPr b="0"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업체</a:t>
            </a:r>
            <a:r>
              <a:rPr b="0"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b="0"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추천</a:t>
            </a:r>
            <a:r>
              <a:rPr b="0"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b="0"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기능</a:t>
            </a:r>
            <a:r>
              <a:rPr b="0" dirty="0">
                <a:latin typeface="굴림" panose="020B0600000101010101" pitchFamily="50" charset="-127"/>
                <a:ea typeface="Apple SD Gothic Neo" panose="02000300000000000000" pitchFamily="2" charset="-127"/>
              </a:rPr>
              <a:t> O</a:t>
            </a:r>
          </a:p>
        </p:txBody>
      </p:sp>
      <p:sp>
        <p:nvSpPr>
          <p:cNvPr id="180" name="TextBox 27"/>
          <p:cNvSpPr txBox="1"/>
          <p:nvPr/>
        </p:nvSpPr>
        <p:spPr>
          <a:xfrm>
            <a:off x="11076688" y="7583565"/>
            <a:ext cx="5278629" cy="2436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1900"/>
              </a:lnSpc>
              <a:defRPr sz="1600">
                <a:latin typeface="Arimo"/>
                <a:ea typeface="Arimo"/>
                <a:cs typeface="Arimo"/>
                <a:sym typeface="Arimo"/>
              </a:defRPr>
            </a:lvl1pPr>
          </a:lstStyle>
          <a:p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사용자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니즈에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맞는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업체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추천으로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고객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경험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개선</a:t>
            </a:r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181" name="TextBox 28"/>
          <p:cNvSpPr txBox="1"/>
          <p:nvPr/>
        </p:nvSpPr>
        <p:spPr>
          <a:xfrm>
            <a:off x="1712010" y="6921056"/>
            <a:ext cx="4455152" cy="3999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3600"/>
              </a:lnSpc>
              <a:defRPr sz="2000" b="1">
                <a:solidFill>
                  <a:srgbClr val="13B4CF"/>
                </a:solidFill>
                <a:latin typeface="Nanum Square Bold"/>
                <a:ea typeface="Nanum Square Bold"/>
                <a:cs typeface="Nanum Square Bold"/>
                <a:sym typeface="Nanum Square Bold"/>
              </a:defRPr>
            </a:lvl1pPr>
          </a:lstStyle>
          <a:p>
            <a:r>
              <a:rPr b="0"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업체</a:t>
            </a:r>
            <a:r>
              <a:rPr b="0"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b="0"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추천</a:t>
            </a:r>
            <a:r>
              <a:rPr b="0"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b="0"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기능</a:t>
            </a:r>
            <a:r>
              <a:rPr b="0" dirty="0">
                <a:latin typeface="굴림" panose="020B0600000101010101" pitchFamily="50" charset="-127"/>
                <a:ea typeface="Apple SD Gothic Neo" panose="02000300000000000000" pitchFamily="2" charset="-127"/>
              </a:rPr>
              <a:t> X</a:t>
            </a:r>
          </a:p>
        </p:txBody>
      </p:sp>
      <p:sp>
        <p:nvSpPr>
          <p:cNvPr id="182" name="TextBox 29"/>
          <p:cNvSpPr txBox="1"/>
          <p:nvPr/>
        </p:nvSpPr>
        <p:spPr>
          <a:xfrm>
            <a:off x="1712010" y="7574074"/>
            <a:ext cx="4708694" cy="7309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ts val="1900"/>
              </a:lnSpc>
              <a:defRPr sz="1600">
                <a:latin typeface="Nanum Square"/>
                <a:ea typeface="Nanum Square"/>
                <a:cs typeface="Nanum Square"/>
                <a:sym typeface="Nanum Square"/>
              </a:defRPr>
            </a:pP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도소매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사이트에서는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사용자별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맞춤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추천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기능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없음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.</a:t>
            </a:r>
          </a:p>
          <a:p>
            <a:pPr>
              <a:lnSpc>
                <a:spcPts val="1900"/>
              </a:lnSpc>
              <a:defRPr sz="1600">
                <a:latin typeface="Nanum Square"/>
                <a:ea typeface="Nanum Square"/>
                <a:cs typeface="Nanum Square"/>
                <a:sym typeface="Nanum Square"/>
              </a:defRPr>
            </a:pP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있더라도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광고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기반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노출인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경우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다수</a:t>
            </a:r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Freeform 2"/>
          <p:cNvSpPr/>
          <p:nvPr/>
        </p:nvSpPr>
        <p:spPr>
          <a:xfrm>
            <a:off x="0" y="-180827"/>
            <a:ext cx="18288000" cy="1919802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187" name="TextBox 3"/>
          <p:cNvSpPr txBox="1"/>
          <p:nvPr/>
        </p:nvSpPr>
        <p:spPr>
          <a:xfrm>
            <a:off x="13454346" y="587864"/>
            <a:ext cx="3881155" cy="3563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r">
              <a:lnSpc>
                <a:spcPts val="3000"/>
              </a:lnSpc>
              <a:defRPr sz="2200">
                <a:solidFill>
                  <a:srgbClr val="FFFFFF"/>
                </a:solidFill>
                <a:latin typeface="Nanum Square"/>
                <a:ea typeface="Nanum Square"/>
                <a:cs typeface="Nanum Square"/>
                <a:sym typeface="Nanum Square"/>
              </a:defRPr>
            </a:lvl1pPr>
          </a:lstStyle>
          <a:p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프로젝트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기획</a:t>
            </a:r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188" name="TextBox 4"/>
          <p:cNvSpPr txBox="1"/>
          <p:nvPr/>
        </p:nvSpPr>
        <p:spPr>
          <a:xfrm>
            <a:off x="952500" y="360851"/>
            <a:ext cx="3315474" cy="6707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5800"/>
              </a:lnSpc>
              <a:defRPr sz="4200" spc="-58">
                <a:solidFill>
                  <a:srgbClr val="FFFFFF"/>
                </a:solidFill>
                <a:latin typeface="Nanum Square"/>
                <a:ea typeface="Nanum Square"/>
                <a:cs typeface="Nanum Square"/>
                <a:sym typeface="Nanum Square"/>
              </a:defRPr>
            </a:lvl1pPr>
          </a:lstStyle>
          <a:p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목적</a:t>
            </a:r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189" name="모서리가 둥근 직사각형 24"/>
          <p:cNvSpPr/>
          <p:nvPr/>
        </p:nvSpPr>
        <p:spPr>
          <a:xfrm>
            <a:off x="1412677" y="3238500"/>
            <a:ext cx="3543301" cy="5181600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 w="12700">
            <a:miter lim="400000"/>
          </a:ln>
          <a:effectLst>
            <a:outerShdw blurRad="292100" dist="38100" dir="2700000" rotWithShape="0">
              <a:srgbClr val="000000">
                <a:alpha val="13000"/>
              </a:srgbClr>
            </a:outerShdw>
          </a:effectLst>
        </p:spPr>
        <p:txBody>
          <a:bodyPr lIns="45719" rIns="45719" anchor="ctr"/>
          <a:lstStyle/>
          <a:p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190" name="TextBox 9"/>
          <p:cNvSpPr txBox="1"/>
          <p:nvPr/>
        </p:nvSpPr>
        <p:spPr>
          <a:xfrm>
            <a:off x="1749996" y="6614020"/>
            <a:ext cx="2868662" cy="8275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3400"/>
              </a:lnSpc>
              <a:defRPr sz="2400" b="1">
                <a:solidFill>
                  <a:schemeClr val="accent5"/>
                </a:solidFill>
                <a:latin typeface="Nanum Square Bold"/>
                <a:ea typeface="Nanum Square Bold"/>
                <a:cs typeface="Nanum Square Bold"/>
                <a:sym typeface="Nanum Square Bold"/>
              </a:defRPr>
            </a:lvl1pPr>
          </a:lstStyle>
          <a:p>
            <a:r>
              <a:rPr b="0"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소상공인·자영업자의</a:t>
            </a:r>
            <a:r>
              <a:rPr b="0"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b="0"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온라인</a:t>
            </a:r>
            <a:r>
              <a:rPr b="0"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b="0"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진입</a:t>
            </a:r>
            <a:r>
              <a:rPr b="0"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b="0"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지원</a:t>
            </a:r>
            <a:endParaRPr b="0"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191" name="모서리가 둥근 직사각형 37"/>
          <p:cNvSpPr/>
          <p:nvPr/>
        </p:nvSpPr>
        <p:spPr>
          <a:xfrm>
            <a:off x="5434798" y="3257162"/>
            <a:ext cx="3543301" cy="5181601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 w="12700">
            <a:miter lim="400000"/>
          </a:ln>
          <a:effectLst>
            <a:outerShdw blurRad="292100" dist="38100" dir="2700000" rotWithShape="0">
              <a:srgbClr val="000000">
                <a:alpha val="13000"/>
              </a:srgbClr>
            </a:outerShdw>
          </a:effectLst>
        </p:spPr>
        <p:txBody>
          <a:bodyPr lIns="45719" rIns="45719" anchor="ctr"/>
          <a:lstStyle/>
          <a:p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192" name="TextBox 9"/>
          <p:cNvSpPr txBox="1"/>
          <p:nvPr/>
        </p:nvSpPr>
        <p:spPr>
          <a:xfrm>
            <a:off x="5766218" y="6391362"/>
            <a:ext cx="2906000" cy="12928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3400"/>
              </a:lnSpc>
              <a:defRPr sz="2200" b="1">
                <a:solidFill>
                  <a:schemeClr val="accent5"/>
                </a:solidFill>
                <a:latin typeface="Nanum Square Bold"/>
                <a:ea typeface="Nanum Square Bold"/>
                <a:cs typeface="Nanum Square Bold"/>
                <a:sym typeface="Nanum Square Bold"/>
              </a:defRPr>
            </a:lvl1pPr>
          </a:lstStyle>
          <a:p>
            <a:r>
              <a:rPr b="0"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상세</a:t>
            </a:r>
            <a:r>
              <a:rPr b="0"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b="0"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업체</a:t>
            </a:r>
            <a:r>
              <a:rPr b="0"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b="0"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정보를</a:t>
            </a:r>
            <a:r>
              <a:rPr b="0"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b="0"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제공하여</a:t>
            </a:r>
            <a:r>
              <a:rPr b="0"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b="0"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신뢰할</a:t>
            </a:r>
            <a:r>
              <a:rPr b="0"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b="0"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수</a:t>
            </a:r>
            <a:r>
              <a:rPr b="0"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b="0"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있는</a:t>
            </a:r>
            <a:r>
              <a:rPr b="0"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b="0"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거래</a:t>
            </a:r>
            <a:r>
              <a:rPr b="0"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b="0"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환경</a:t>
            </a:r>
            <a:r>
              <a:rPr b="0"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b="0"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조성</a:t>
            </a:r>
            <a:endParaRPr b="0"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193" name="모서리가 둥근 직사각형 40"/>
          <p:cNvSpPr/>
          <p:nvPr/>
        </p:nvSpPr>
        <p:spPr>
          <a:xfrm>
            <a:off x="9432224" y="3238500"/>
            <a:ext cx="3543301" cy="5181600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 w="12700">
            <a:miter lim="400000"/>
          </a:ln>
          <a:effectLst>
            <a:outerShdw blurRad="292100" dist="38100" dir="2700000" rotWithShape="0">
              <a:srgbClr val="000000">
                <a:alpha val="13000"/>
              </a:srgbClr>
            </a:outerShdw>
          </a:effectLst>
        </p:spPr>
        <p:txBody>
          <a:bodyPr lIns="45719" rIns="45719" anchor="ctr"/>
          <a:lstStyle/>
          <a:p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194" name="TextBox 9"/>
          <p:cNvSpPr txBox="1"/>
          <p:nvPr/>
        </p:nvSpPr>
        <p:spPr>
          <a:xfrm>
            <a:off x="9600882" y="6362127"/>
            <a:ext cx="3193633" cy="12928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3400"/>
              </a:lnSpc>
              <a:defRPr sz="2200" b="1">
                <a:solidFill>
                  <a:schemeClr val="accent5"/>
                </a:solidFill>
                <a:latin typeface="Nanum Square Bold"/>
                <a:ea typeface="Nanum Square Bold"/>
                <a:cs typeface="Nanum Square Bold"/>
                <a:sym typeface="Nanum Square Bold"/>
              </a:defRPr>
            </a:lvl1pPr>
          </a:lstStyle>
          <a:p>
            <a:r>
              <a:rPr b="0"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업체별</a:t>
            </a:r>
            <a:r>
              <a:rPr b="0"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b="0"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상품</a:t>
            </a:r>
            <a:r>
              <a:rPr b="0"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b="0"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리스트와</a:t>
            </a:r>
            <a:r>
              <a:rPr b="0"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b="0"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프로필을</a:t>
            </a:r>
            <a:r>
              <a:rPr b="0"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b="0"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제공하여</a:t>
            </a:r>
            <a:r>
              <a:rPr b="0"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b="0"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장기적</a:t>
            </a:r>
            <a:r>
              <a:rPr b="0"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b="0"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거래</a:t>
            </a:r>
            <a:r>
              <a:rPr b="0"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b="0"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관계</a:t>
            </a:r>
            <a:r>
              <a:rPr b="0"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b="0"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구축</a:t>
            </a:r>
            <a:r>
              <a:rPr b="0"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b="0"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가능</a:t>
            </a:r>
            <a:endParaRPr b="0"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195" name="모서리가 둥근 직사각형 43"/>
          <p:cNvSpPr/>
          <p:nvPr/>
        </p:nvSpPr>
        <p:spPr>
          <a:xfrm>
            <a:off x="13454346" y="3253073"/>
            <a:ext cx="3543301" cy="5181601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 w="12700">
            <a:miter lim="400000"/>
          </a:ln>
          <a:effectLst>
            <a:outerShdw blurRad="292100" dist="38100" dir="2700000" rotWithShape="0">
              <a:srgbClr val="000000">
                <a:alpha val="13000"/>
              </a:srgbClr>
            </a:outerShdw>
          </a:effectLst>
        </p:spPr>
        <p:txBody>
          <a:bodyPr lIns="45719" rIns="45719" anchor="ctr"/>
          <a:lstStyle/>
          <a:p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196" name="TextBox 9"/>
          <p:cNvSpPr txBox="1"/>
          <p:nvPr/>
        </p:nvSpPr>
        <p:spPr>
          <a:xfrm>
            <a:off x="13623005" y="6354048"/>
            <a:ext cx="3205982" cy="12836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3400"/>
              </a:lnSpc>
              <a:defRPr sz="2200" b="1">
                <a:solidFill>
                  <a:schemeClr val="accent5"/>
                </a:solidFill>
                <a:latin typeface="Nanum Square Bold"/>
                <a:ea typeface="Nanum Square Bold"/>
                <a:cs typeface="Nanum Square Bold"/>
                <a:sym typeface="Nanum Square Bold"/>
              </a:defRPr>
            </a:lvl1pPr>
          </a:lstStyle>
          <a:p>
            <a:r>
              <a:rPr b="0"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플랫폼은</a:t>
            </a:r>
            <a:r>
              <a:rPr b="0"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b="0"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소상공인</a:t>
            </a:r>
            <a:r>
              <a:rPr b="0"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b="0"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매출</a:t>
            </a:r>
            <a:r>
              <a:rPr b="0"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b="0"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증대와</a:t>
            </a:r>
            <a:r>
              <a:rPr b="0"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b="0"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소비자</a:t>
            </a:r>
            <a:r>
              <a:rPr b="0"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b="0"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선택권</a:t>
            </a:r>
            <a:r>
              <a:rPr b="0"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b="0"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확대라는</a:t>
            </a:r>
            <a:r>
              <a:rPr b="0"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b="0"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사회적</a:t>
            </a:r>
            <a:r>
              <a:rPr b="0"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b="0"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가치</a:t>
            </a:r>
            <a:r>
              <a:rPr b="0"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b="0"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실현</a:t>
            </a:r>
            <a:endParaRPr b="0"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pic>
        <p:nvPicPr>
          <p:cNvPr id="197" name="그림 63" descr="그림 6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17073" y="4165275"/>
            <a:ext cx="1761252" cy="1761253"/>
          </a:xfrm>
          <a:prstGeom prst="rect">
            <a:avLst/>
          </a:prstGeom>
          <a:ln w="12700">
            <a:miter lim="400000"/>
          </a:ln>
        </p:spPr>
      </p:pic>
      <p:pic>
        <p:nvPicPr>
          <p:cNvPr id="198" name="그림 64" descr="그림 6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72328" y="4253527"/>
            <a:ext cx="1707332" cy="1707333"/>
          </a:xfrm>
          <a:prstGeom prst="rect">
            <a:avLst/>
          </a:prstGeom>
          <a:ln w="12700">
            <a:miter lim="400000"/>
          </a:ln>
        </p:spPr>
      </p:pic>
      <p:pic>
        <p:nvPicPr>
          <p:cNvPr id="199" name="그림 66" descr="그림 6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2318" y="4112778"/>
            <a:ext cx="1890129" cy="1890129"/>
          </a:xfrm>
          <a:prstGeom prst="rect">
            <a:avLst/>
          </a:prstGeom>
          <a:ln w="12700">
            <a:miter lim="400000"/>
          </a:ln>
        </p:spPr>
      </p:pic>
      <p:pic>
        <p:nvPicPr>
          <p:cNvPr id="200" name="그림 68" descr="그림 6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23313" y="4223110"/>
            <a:ext cx="1946725" cy="194672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B4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Freeform 3"/>
          <p:cNvSpPr/>
          <p:nvPr/>
        </p:nvSpPr>
        <p:spPr>
          <a:xfrm>
            <a:off x="4999327" y="5623500"/>
            <a:ext cx="8289322" cy="1905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endParaRPr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203" name="Freeform 4"/>
          <p:cNvSpPr/>
          <p:nvPr/>
        </p:nvSpPr>
        <p:spPr>
          <a:xfrm>
            <a:off x="12540005" y="4832089"/>
            <a:ext cx="643893" cy="62282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C4F58F6D-AF32-4BEE-DED2-BECF081A6402}"/>
              </a:ext>
            </a:extLst>
          </p:cNvPr>
          <p:cNvSpPr txBox="1"/>
          <p:nvPr/>
        </p:nvSpPr>
        <p:spPr>
          <a:xfrm>
            <a:off x="7815095" y="4021824"/>
            <a:ext cx="3899828" cy="13635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lnSpc>
                <a:spcPts val="12500"/>
              </a:lnSpc>
              <a:defRPr sz="6000" b="1" spc="-484">
                <a:solidFill>
                  <a:srgbClr val="FFFFFF"/>
                </a:solidFill>
                <a:latin typeface="Nanum Square Bold"/>
                <a:ea typeface="Nanum Square Bold"/>
                <a:cs typeface="Nanum Square Bold"/>
                <a:sym typeface="Nanum Square Bold"/>
              </a:defRPr>
            </a:lvl1pPr>
          </a:lstStyle>
          <a:p>
            <a:r>
              <a:rPr lang="ko-KR" altLang="en-US" b="0" dirty="0">
                <a:latin typeface="굴림" panose="020B0600000101010101" pitchFamily="50" charset="-127"/>
                <a:ea typeface="Apple SD Gothic Neo" panose="02000300000000000000" pitchFamily="2" charset="-127"/>
              </a:rPr>
              <a:t>진행 과정</a:t>
            </a:r>
            <a:endParaRPr b="0"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463</TotalTime>
  <Words>5210</Words>
  <Application>Microsoft Office PowerPoint</Application>
  <PresentationFormat>사용자 지정</PresentationFormat>
  <Paragraphs>1069</Paragraphs>
  <Slides>51</Slides>
  <Notes>38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51</vt:i4>
      </vt:variant>
    </vt:vector>
  </HeadingPairs>
  <TitlesOfParts>
    <vt:vector size="54" baseType="lpstr">
      <vt:lpstr>굴림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Lu Reich</dc:creator>
  <cp:lastModifiedBy>Lu Reich</cp:lastModifiedBy>
  <cp:revision>29</cp:revision>
  <dcterms:modified xsi:type="dcterms:W3CDTF">2025-11-29T13:57:41Z</dcterms:modified>
</cp:coreProperties>
</file>